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Garet" panose="020B0604020202020204" charset="0"/>
      <p:regular r:id="rId13"/>
    </p:embeddedFont>
    <p:embeddedFont>
      <p:font typeface="Garet Bold" panose="020B0604020202020204" charset="0"/>
      <p:regular r:id="rId14"/>
    </p:embeddedFont>
    <p:embeddedFont>
      <p:font typeface="Garet Italics" panose="020B0604020202020204" charset="0"/>
      <p:regular r:id="rId15"/>
    </p:embeddedFont>
    <p:embeddedFont>
      <p:font typeface="Garet Light" panose="020B0604020202020204" charset="0"/>
      <p:regular r:id="rId16"/>
    </p:embeddedFont>
    <p:embeddedFont>
      <p:font typeface="Gotham" panose="020B0604020202020204" charset="0"/>
      <p:regular r:id="rId17"/>
    </p:embeddedFont>
    <p:embeddedFont>
      <p:font typeface="Gotham Bold" panose="020B0604020202020204" charset="0"/>
      <p:regular r:id="rId18"/>
    </p:embeddedFont>
    <p:embeddedFont>
      <p:font typeface="Gotham Bold Italics" panose="020B0604020202020204" charset="0"/>
      <p:regular r:id="rId19"/>
    </p:embeddedFont>
    <p:embeddedFont>
      <p:font typeface="Poppins" panose="00000500000000000000" pitchFamily="2" charset="0"/>
      <p:regular r:id="rId20"/>
    </p:embeddedFont>
    <p:embeddedFont>
      <p:font typeface="Poppins Bold" panose="00000800000000000000"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47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28575"/>
              <a:ext cx="3212705" cy="632088"/>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4294860" y="5891190"/>
            <a:ext cx="10198729" cy="514350"/>
          </a:xfrm>
          <a:prstGeom prst="rect">
            <a:avLst/>
          </a:prstGeom>
        </p:spPr>
        <p:txBody>
          <a:bodyPr lIns="0" tIns="0" rIns="0" bIns="0" rtlCol="0" anchor="t">
            <a:spAutoFit/>
          </a:bodyPr>
          <a:lstStyle/>
          <a:p>
            <a:pPr algn="ctr">
              <a:lnSpc>
                <a:spcPts val="4200"/>
              </a:lnSpc>
              <a:spcBef>
                <a:spcPct val="0"/>
              </a:spcBef>
            </a:pPr>
            <a:r>
              <a:rPr lang="en-US" sz="3000" spc="168">
                <a:solidFill>
                  <a:srgbClr val="191919"/>
                </a:solidFill>
                <a:latin typeface="Garet"/>
                <a:ea typeface="Garet"/>
                <a:cs typeface="Garet"/>
                <a:sym typeface="Garet"/>
              </a:rPr>
              <a:t>EXPLORATORY DATA ANALYSIS &amp; PREDICTION</a:t>
            </a:r>
          </a:p>
        </p:txBody>
      </p:sp>
      <p:sp>
        <p:nvSpPr>
          <p:cNvPr id="17" name="TextBox 17"/>
          <p:cNvSpPr txBox="1"/>
          <p:nvPr/>
        </p:nvSpPr>
        <p:spPr>
          <a:xfrm>
            <a:off x="3564241" y="3999776"/>
            <a:ext cx="11774379" cy="1988820"/>
          </a:xfrm>
          <a:prstGeom prst="rect">
            <a:avLst/>
          </a:prstGeom>
        </p:spPr>
        <p:txBody>
          <a:bodyPr lIns="0" tIns="0" rIns="0" bIns="0" rtlCol="0" anchor="t">
            <a:spAutoFit/>
          </a:bodyPr>
          <a:lstStyle/>
          <a:p>
            <a:pPr algn="ctr">
              <a:lnSpc>
                <a:spcPts val="7980"/>
              </a:lnSpc>
              <a:spcBef>
                <a:spcPct val="0"/>
              </a:spcBef>
            </a:pPr>
            <a:r>
              <a:rPr lang="en-US" sz="5700" b="1" spc="798">
                <a:solidFill>
                  <a:srgbClr val="191919"/>
                </a:solidFill>
                <a:latin typeface="Garet Bold"/>
                <a:ea typeface="Garet Bold"/>
                <a:cs typeface="Garet Bold"/>
                <a:sym typeface="Garet Bold"/>
              </a:rPr>
              <a:t>WORLD HAPPINESS REPORT 2024</a:t>
            </a:r>
          </a:p>
        </p:txBody>
      </p:sp>
      <p:sp>
        <p:nvSpPr>
          <p:cNvPr id="18" name="TextBox 18"/>
          <p:cNvSpPr txBox="1"/>
          <p:nvPr/>
        </p:nvSpPr>
        <p:spPr>
          <a:xfrm>
            <a:off x="6068500" y="8661165"/>
            <a:ext cx="6151000" cy="720725"/>
          </a:xfrm>
          <a:prstGeom prst="rect">
            <a:avLst/>
          </a:prstGeom>
        </p:spPr>
        <p:txBody>
          <a:bodyPr lIns="0" tIns="0" rIns="0" bIns="0" rtlCol="0" anchor="t">
            <a:spAutoFit/>
          </a:bodyPr>
          <a:lstStyle/>
          <a:p>
            <a:pPr algn="ctr">
              <a:lnSpc>
                <a:spcPts val="2800"/>
              </a:lnSpc>
            </a:pPr>
            <a:r>
              <a:rPr lang="en-US" sz="2000" spc="1224">
                <a:solidFill>
                  <a:srgbClr val="191919"/>
                </a:solidFill>
                <a:latin typeface="Poppins"/>
                <a:ea typeface="Poppins"/>
                <a:cs typeface="Poppins"/>
                <a:sym typeface="Poppins"/>
              </a:rPr>
              <a:t>MUHAMMED NIHAL</a:t>
            </a:r>
          </a:p>
          <a:p>
            <a:pPr algn="ctr">
              <a:lnSpc>
                <a:spcPts val="2800"/>
              </a:lnSpc>
              <a:spcBef>
                <a:spcPct val="0"/>
              </a:spcBef>
            </a:pPr>
            <a:r>
              <a:rPr lang="en-US" sz="2000" spc="1224">
                <a:solidFill>
                  <a:srgbClr val="191919"/>
                </a:solidFill>
                <a:latin typeface="Poppins"/>
                <a:ea typeface="Poppins"/>
                <a:cs typeface="Poppins"/>
                <a:sym typeface="Poppins"/>
              </a:rPr>
              <a:t>MCA-37</a:t>
            </a:r>
          </a:p>
        </p:txBody>
      </p:sp>
      <p:grpSp>
        <p:nvGrpSpPr>
          <p:cNvPr id="19" name="Group 19"/>
          <p:cNvGrpSpPr/>
          <p:nvPr/>
        </p:nvGrpSpPr>
        <p:grpSpPr>
          <a:xfrm>
            <a:off x="-9965724" y="-1383136"/>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5588" y="7321525"/>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9</a:t>
              </a:r>
            </a:p>
          </p:txBody>
        </p:sp>
      </p:grpSp>
      <p:grpSp>
        <p:nvGrpSpPr>
          <p:cNvPr id="8" name="Group 8"/>
          <p:cNvGrpSpPr/>
          <p:nvPr/>
        </p:nvGrpSpPr>
        <p:grpSpPr>
          <a:xfrm>
            <a:off x="977741" y="3315742"/>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77741"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77741" y="3983373"/>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77741"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77741" y="5318634"/>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3" name="Group 23"/>
          <p:cNvGrpSpPr/>
          <p:nvPr/>
        </p:nvGrpSpPr>
        <p:grpSpPr>
          <a:xfrm>
            <a:off x="977741" y="465100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6" name="Group 26"/>
          <p:cNvGrpSpPr/>
          <p:nvPr/>
        </p:nvGrpSpPr>
        <p:grpSpPr>
          <a:xfrm>
            <a:off x="977741" y="5986264"/>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9" name="Group 29"/>
          <p:cNvGrpSpPr/>
          <p:nvPr/>
        </p:nvGrpSpPr>
        <p:grpSpPr>
          <a:xfrm>
            <a:off x="977741" y="6653894"/>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sp>
        <p:nvSpPr>
          <p:cNvPr id="32" name="Freeform 3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3" name="Group 33"/>
          <p:cNvGrpSpPr>
            <a:grpSpLocks noChangeAspect="1"/>
          </p:cNvGrpSpPr>
          <p:nvPr/>
        </p:nvGrpSpPr>
        <p:grpSpPr>
          <a:xfrm>
            <a:off x="2651327" y="1486273"/>
            <a:ext cx="5494955" cy="8208527"/>
            <a:chOff x="0" y="0"/>
            <a:chExt cx="5969000" cy="8916670"/>
          </a:xfrm>
        </p:grpSpPr>
        <p:sp>
          <p:nvSpPr>
            <p:cNvPr id="34" name="Freeform 34"/>
            <p:cNvSpPr/>
            <p:nvPr/>
          </p:nvSpPr>
          <p:spPr>
            <a:xfrm>
              <a:off x="127" y="6350"/>
              <a:ext cx="5968747" cy="8903970"/>
            </a:xfrm>
            <a:custGeom>
              <a:avLst/>
              <a:gdLst/>
              <a:ahLst/>
              <a:cxnLst/>
              <a:rect l="l" t="t" r="r" b="b"/>
              <a:pathLst>
                <a:path w="5968747" h="8903970">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D6220"/>
            </a:solidFill>
          </p:spPr>
        </p:sp>
        <p:sp>
          <p:nvSpPr>
            <p:cNvPr id="35" name="Freeform 35"/>
            <p:cNvSpPr/>
            <p:nvPr/>
          </p:nvSpPr>
          <p:spPr>
            <a:xfrm>
              <a:off x="148844" y="155701"/>
              <a:ext cx="5671185" cy="8605520"/>
            </a:xfrm>
            <a:custGeom>
              <a:avLst/>
              <a:gdLst/>
              <a:ahLst/>
              <a:cxnLst/>
              <a:rect l="l" t="t" r="r" b="b"/>
              <a:pathLst>
                <a:path w="5671185" h="8605520">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blipFill>
              <a:blip r:embed="rId4"/>
              <a:stretch>
                <a:fillRect l="-64150" r="-64150"/>
              </a:stretch>
            </a:blipFill>
          </p:spPr>
        </p:sp>
      </p:grpSp>
      <p:sp>
        <p:nvSpPr>
          <p:cNvPr id="36" name="TextBox 36"/>
          <p:cNvSpPr txBox="1"/>
          <p:nvPr/>
        </p:nvSpPr>
        <p:spPr>
          <a:xfrm>
            <a:off x="8745478" y="7350100"/>
            <a:ext cx="7642360" cy="1034348"/>
          </a:xfrm>
          <a:prstGeom prst="rect">
            <a:avLst/>
          </a:prstGeom>
        </p:spPr>
        <p:txBody>
          <a:bodyPr lIns="0" tIns="0" rIns="0" bIns="0" rtlCol="0" anchor="t">
            <a:spAutoFit/>
          </a:bodyPr>
          <a:lstStyle/>
          <a:p>
            <a:pPr algn="l">
              <a:lnSpc>
                <a:spcPts val="2766"/>
              </a:lnSpc>
            </a:pPr>
            <a:r>
              <a:rPr lang="en-US" sz="2514" b="1">
                <a:solidFill>
                  <a:srgbClr val="191919"/>
                </a:solidFill>
                <a:latin typeface="Gotham Bold"/>
                <a:ea typeface="Gotham Bold"/>
                <a:cs typeface="Gotham Bold"/>
                <a:sym typeface="Gotham Bold"/>
              </a:rPr>
              <a:t>Also, a Linear Regression model is trained to predict the happiness scores based on the selected features.</a:t>
            </a:r>
          </a:p>
        </p:txBody>
      </p:sp>
      <p:grpSp>
        <p:nvGrpSpPr>
          <p:cNvPr id="37" name="Group 37"/>
          <p:cNvGrpSpPr/>
          <p:nvPr/>
        </p:nvGrpSpPr>
        <p:grpSpPr>
          <a:xfrm>
            <a:off x="16786360" y="-353712"/>
            <a:ext cx="10994424" cy="10994424"/>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id="39" name="TextBox 3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2126549" y="925074"/>
            <a:ext cx="11615214" cy="1057275"/>
          </a:xfrm>
          <a:prstGeom prst="rect">
            <a:avLst/>
          </a:prstGeom>
        </p:spPr>
        <p:txBody>
          <a:bodyPr lIns="0" tIns="0" rIns="0" bIns="0" rtlCol="0" anchor="t">
            <a:spAutoFit/>
          </a:bodyPr>
          <a:lstStyle/>
          <a:p>
            <a:pPr marL="0" lvl="0" indent="0" algn="l">
              <a:lnSpc>
                <a:spcPts val="8100"/>
              </a:lnSpc>
              <a:spcBef>
                <a:spcPct val="0"/>
              </a:spcBef>
            </a:pPr>
            <a:r>
              <a:rPr lang="en-US" sz="7500" b="1">
                <a:solidFill>
                  <a:srgbClr val="191919"/>
                </a:solidFill>
                <a:latin typeface="Gotham Bold"/>
                <a:ea typeface="Gotham Bold"/>
                <a:cs typeface="Gotham Bold"/>
                <a:sym typeface="Gotham Bold"/>
              </a:rPr>
              <a:t>Efficiency &amp; Prediction</a:t>
            </a:r>
          </a:p>
        </p:txBody>
      </p:sp>
      <p:sp>
        <p:nvSpPr>
          <p:cNvPr id="41" name="TextBox 41"/>
          <p:cNvSpPr txBox="1"/>
          <p:nvPr/>
        </p:nvSpPr>
        <p:spPr>
          <a:xfrm>
            <a:off x="8745478" y="2639022"/>
            <a:ext cx="7642360" cy="1034348"/>
          </a:xfrm>
          <a:prstGeom prst="rect">
            <a:avLst/>
          </a:prstGeom>
        </p:spPr>
        <p:txBody>
          <a:bodyPr lIns="0" tIns="0" rIns="0" bIns="0" rtlCol="0" anchor="t">
            <a:spAutoFit/>
          </a:bodyPr>
          <a:lstStyle/>
          <a:p>
            <a:pPr algn="l">
              <a:lnSpc>
                <a:spcPts val="2766"/>
              </a:lnSpc>
            </a:pPr>
            <a:r>
              <a:rPr lang="en-US" sz="2514" b="1">
                <a:solidFill>
                  <a:srgbClr val="191919"/>
                </a:solidFill>
                <a:latin typeface="Gotham Bold"/>
                <a:ea typeface="Gotham Bold"/>
                <a:cs typeface="Gotham Bold"/>
                <a:sym typeface="Gotham Bold"/>
              </a:rPr>
              <a:t>The model is evaluated using Mean Squared Error (MSE) and R-squared (R²) on the test data.</a:t>
            </a:r>
          </a:p>
        </p:txBody>
      </p:sp>
      <p:sp>
        <p:nvSpPr>
          <p:cNvPr id="42" name="TextBox 42"/>
          <p:cNvSpPr txBox="1"/>
          <p:nvPr/>
        </p:nvSpPr>
        <p:spPr>
          <a:xfrm>
            <a:off x="9144000" y="3878598"/>
            <a:ext cx="7642360" cy="2011866"/>
          </a:xfrm>
          <a:prstGeom prst="rect">
            <a:avLst/>
          </a:prstGeom>
        </p:spPr>
        <p:txBody>
          <a:bodyPr lIns="0" tIns="0" rIns="0" bIns="0" rtlCol="0" anchor="t">
            <a:spAutoFit/>
          </a:bodyPr>
          <a:lstStyle/>
          <a:p>
            <a:pPr marL="521327" lvl="1" indent="-260664" algn="l">
              <a:lnSpc>
                <a:spcPts val="2656"/>
              </a:lnSpc>
              <a:buFont typeface="Arial"/>
              <a:buChar char="•"/>
            </a:pPr>
            <a:r>
              <a:rPr lang="en-US" sz="2414">
                <a:solidFill>
                  <a:srgbClr val="191919"/>
                </a:solidFill>
                <a:latin typeface="Gotham"/>
                <a:ea typeface="Gotham"/>
                <a:cs typeface="Gotham"/>
                <a:sym typeface="Gotham"/>
              </a:rPr>
              <a:t>MSE: Indicates the average error in predicting the happiness score. A lower MSE means better predictions.</a:t>
            </a:r>
          </a:p>
          <a:p>
            <a:pPr marL="521327" lvl="1" indent="-260664" algn="l">
              <a:lnSpc>
                <a:spcPts val="2656"/>
              </a:lnSpc>
              <a:buFont typeface="Arial"/>
              <a:buChar char="•"/>
            </a:pPr>
            <a:r>
              <a:rPr lang="en-US" sz="2414">
                <a:solidFill>
                  <a:srgbClr val="191919"/>
                </a:solidFill>
                <a:latin typeface="Gotham"/>
                <a:ea typeface="Gotham"/>
                <a:cs typeface="Gotham"/>
                <a:sym typeface="Gotham"/>
              </a:rPr>
              <a:t>R²: Shows how much variance in happiness scores is explained by the features.</a:t>
            </a:r>
          </a:p>
          <a:p>
            <a:pPr algn="l">
              <a:lnSpc>
                <a:spcPts val="2656"/>
              </a:lnSpc>
            </a:pPr>
            <a:endParaRPr lang="en-US" sz="2414">
              <a:solidFill>
                <a:srgbClr val="191919"/>
              </a:solidFill>
              <a:latin typeface="Gotham"/>
              <a:ea typeface="Gotham"/>
              <a:cs typeface="Gotham"/>
              <a:sym typeface="Gotham"/>
            </a:endParaRPr>
          </a:p>
        </p:txBody>
      </p:sp>
      <p:sp>
        <p:nvSpPr>
          <p:cNvPr id="43" name="TextBox 43"/>
          <p:cNvSpPr txBox="1"/>
          <p:nvPr/>
        </p:nvSpPr>
        <p:spPr>
          <a:xfrm>
            <a:off x="8671060" y="6005314"/>
            <a:ext cx="7642360" cy="678366"/>
          </a:xfrm>
          <a:prstGeom prst="rect">
            <a:avLst/>
          </a:prstGeom>
        </p:spPr>
        <p:txBody>
          <a:bodyPr lIns="0" tIns="0" rIns="0" bIns="0" rtlCol="0" anchor="t">
            <a:spAutoFit/>
          </a:bodyPr>
          <a:lstStyle/>
          <a:p>
            <a:pPr marL="521327" lvl="1" indent="-260664" algn="l">
              <a:lnSpc>
                <a:spcPts val="2656"/>
              </a:lnSpc>
              <a:buFont typeface="Arial"/>
              <a:buChar char="•"/>
            </a:pPr>
            <a:r>
              <a:rPr lang="en-US" sz="2414" b="1" i="1">
                <a:solidFill>
                  <a:srgbClr val="191919"/>
                </a:solidFill>
                <a:latin typeface="Gotham Bold Italics"/>
                <a:ea typeface="Gotham Bold Italics"/>
                <a:cs typeface="Gotham Bold Italics"/>
                <a:sym typeface="Gotham Bold Italics"/>
              </a:rPr>
              <a:t>Mean Squared Error: 0.19253472096592103</a:t>
            </a:r>
          </a:p>
          <a:p>
            <a:pPr marL="521327" lvl="1" indent="-260664" algn="l">
              <a:lnSpc>
                <a:spcPts val="2656"/>
              </a:lnSpc>
              <a:buFont typeface="Arial"/>
              <a:buChar char="•"/>
            </a:pPr>
            <a:r>
              <a:rPr lang="en-US" sz="2414" b="1" i="1">
                <a:solidFill>
                  <a:srgbClr val="191919"/>
                </a:solidFill>
                <a:latin typeface="Gotham Bold Italics"/>
                <a:ea typeface="Gotham Bold Italics"/>
                <a:cs typeface="Gotham Bold Italics"/>
                <a:sym typeface="Gotham Bold Italics"/>
              </a:rPr>
              <a:t>R-squared: 0.8276273661852044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28575"/>
              <a:ext cx="3212705" cy="632088"/>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2801030" y="3978695"/>
            <a:ext cx="14458270" cy="2338069"/>
          </a:xfrm>
          <a:prstGeom prst="rect">
            <a:avLst/>
          </a:prstGeom>
        </p:spPr>
        <p:txBody>
          <a:bodyPr lIns="0" tIns="0" rIns="0" bIns="0" rtlCol="0" anchor="t">
            <a:spAutoFit/>
          </a:bodyPr>
          <a:lstStyle/>
          <a:p>
            <a:pPr algn="ctr">
              <a:lnSpc>
                <a:spcPts val="19180"/>
              </a:lnSpc>
              <a:spcBef>
                <a:spcPct val="0"/>
              </a:spcBef>
            </a:pPr>
            <a:r>
              <a:rPr lang="en-US" sz="13700" b="1" spc="1918">
                <a:solidFill>
                  <a:srgbClr val="191919"/>
                </a:solidFill>
                <a:latin typeface="Garet Bold"/>
                <a:ea typeface="Garet Bold"/>
                <a:cs typeface="Garet Bold"/>
                <a:sym typeface="Garet Bold"/>
              </a:rPr>
              <a:t>THANK YOU!</a:t>
            </a:r>
          </a:p>
        </p:txBody>
      </p:sp>
      <p:sp>
        <p:nvSpPr>
          <p:cNvPr id="17" name="TextBox 17"/>
          <p:cNvSpPr txBox="1"/>
          <p:nvPr/>
        </p:nvSpPr>
        <p:spPr>
          <a:xfrm>
            <a:off x="6068500" y="8661165"/>
            <a:ext cx="6151000" cy="368300"/>
          </a:xfrm>
          <a:prstGeom prst="rect">
            <a:avLst/>
          </a:prstGeom>
        </p:spPr>
        <p:txBody>
          <a:bodyPr lIns="0" tIns="0" rIns="0" bIns="0" rtlCol="0" anchor="t">
            <a:spAutoFit/>
          </a:bodyPr>
          <a:lstStyle/>
          <a:p>
            <a:pPr algn="ctr">
              <a:lnSpc>
                <a:spcPts val="2800"/>
              </a:lnSpc>
              <a:spcBef>
                <a:spcPct val="0"/>
              </a:spcBef>
            </a:pPr>
            <a:r>
              <a:rPr lang="en-US" sz="2000" spc="1224">
                <a:solidFill>
                  <a:srgbClr val="191919"/>
                </a:solidFill>
                <a:latin typeface="Poppins"/>
                <a:ea typeface="Poppins"/>
                <a:cs typeface="Poppins"/>
                <a:sym typeface="Poppins"/>
              </a:rPr>
              <a:t>MUHAMMED NIHAL</a:t>
            </a:r>
          </a:p>
        </p:txBody>
      </p:sp>
      <p:grpSp>
        <p:nvGrpSpPr>
          <p:cNvPr id="18" name="Group 18"/>
          <p:cNvGrpSpPr/>
          <p:nvPr/>
        </p:nvGrpSpPr>
        <p:grpSpPr>
          <a:xfrm>
            <a:off x="-9965724" y="-1383136"/>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65668" y="-5606768"/>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06082" y="1952203"/>
            <a:ext cx="992463" cy="9924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aret"/>
                  <a:ea typeface="Garet"/>
                  <a:cs typeface="Garet"/>
                  <a:sym typeface="Garet"/>
                </a:rPr>
                <a:t>1</a:t>
              </a:r>
            </a:p>
          </p:txBody>
        </p:sp>
      </p:grpSp>
      <p:grpSp>
        <p:nvGrpSpPr>
          <p:cNvPr id="12" name="Group 12"/>
          <p:cNvGrpSpPr/>
          <p:nvPr/>
        </p:nvGrpSpPr>
        <p:grpSpPr>
          <a:xfrm>
            <a:off x="948235" y="4447339"/>
            <a:ext cx="508158" cy="543805"/>
            <a:chOff x="0" y="0"/>
            <a:chExt cx="812800" cy="869819"/>
          </a:xfrm>
        </p:grpSpPr>
        <p:sp>
          <p:nvSpPr>
            <p:cNvPr id="13" name="Freeform 1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4" name="TextBox 1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4</a:t>
              </a:r>
            </a:p>
          </p:txBody>
        </p:sp>
      </p:grpSp>
      <p:grpSp>
        <p:nvGrpSpPr>
          <p:cNvPr id="15" name="Group 15"/>
          <p:cNvGrpSpPr/>
          <p:nvPr/>
        </p:nvGrpSpPr>
        <p:grpSpPr>
          <a:xfrm>
            <a:off x="948235" y="3107362"/>
            <a:ext cx="508158" cy="543805"/>
            <a:chOff x="0" y="0"/>
            <a:chExt cx="812800" cy="869819"/>
          </a:xfrm>
        </p:grpSpPr>
        <p:sp>
          <p:nvSpPr>
            <p:cNvPr id="16" name="Freeform 1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7" name="TextBox 1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2</a:t>
              </a:r>
            </a:p>
          </p:txBody>
        </p:sp>
      </p:grpSp>
      <p:grpSp>
        <p:nvGrpSpPr>
          <p:cNvPr id="18" name="Group 18"/>
          <p:cNvGrpSpPr/>
          <p:nvPr/>
        </p:nvGrpSpPr>
        <p:grpSpPr>
          <a:xfrm>
            <a:off x="948235" y="5115753"/>
            <a:ext cx="508158" cy="543805"/>
            <a:chOff x="0" y="0"/>
            <a:chExt cx="812800" cy="869819"/>
          </a:xfrm>
        </p:grpSpPr>
        <p:sp>
          <p:nvSpPr>
            <p:cNvPr id="19" name="Freeform 1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0" name="TextBox 2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5</a:t>
              </a:r>
            </a:p>
          </p:txBody>
        </p:sp>
      </p:grpSp>
      <p:grpSp>
        <p:nvGrpSpPr>
          <p:cNvPr id="21" name="Group 21"/>
          <p:cNvGrpSpPr/>
          <p:nvPr/>
        </p:nvGrpSpPr>
        <p:grpSpPr>
          <a:xfrm>
            <a:off x="948235" y="3776486"/>
            <a:ext cx="508158" cy="543805"/>
            <a:chOff x="0" y="0"/>
            <a:chExt cx="812800" cy="869819"/>
          </a:xfrm>
        </p:grpSpPr>
        <p:sp>
          <p:nvSpPr>
            <p:cNvPr id="22" name="Freeform 2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3" name="TextBox 2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3</a:t>
              </a:r>
            </a:p>
          </p:txBody>
        </p:sp>
      </p:grpSp>
      <p:grpSp>
        <p:nvGrpSpPr>
          <p:cNvPr id="24" name="Group 24"/>
          <p:cNvGrpSpPr/>
          <p:nvPr/>
        </p:nvGrpSpPr>
        <p:grpSpPr>
          <a:xfrm>
            <a:off x="948235" y="6455730"/>
            <a:ext cx="508158" cy="543805"/>
            <a:chOff x="0" y="0"/>
            <a:chExt cx="812800" cy="869819"/>
          </a:xfrm>
        </p:grpSpPr>
        <p:sp>
          <p:nvSpPr>
            <p:cNvPr id="25" name="Freeform 2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6" name="TextBox 2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7</a:t>
              </a:r>
            </a:p>
          </p:txBody>
        </p:sp>
      </p:grpSp>
      <p:grpSp>
        <p:nvGrpSpPr>
          <p:cNvPr id="27" name="Group 27"/>
          <p:cNvGrpSpPr/>
          <p:nvPr/>
        </p:nvGrpSpPr>
        <p:grpSpPr>
          <a:xfrm>
            <a:off x="948235" y="5784877"/>
            <a:ext cx="508158" cy="543805"/>
            <a:chOff x="0" y="0"/>
            <a:chExt cx="812800" cy="869819"/>
          </a:xfrm>
        </p:grpSpPr>
        <p:sp>
          <p:nvSpPr>
            <p:cNvPr id="28" name="Freeform 2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9" name="TextBox 2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6</a:t>
              </a:r>
            </a:p>
          </p:txBody>
        </p:sp>
      </p:grpSp>
      <p:grpSp>
        <p:nvGrpSpPr>
          <p:cNvPr id="30" name="Group 30"/>
          <p:cNvGrpSpPr>
            <a:grpSpLocks noChangeAspect="1"/>
          </p:cNvGrpSpPr>
          <p:nvPr/>
        </p:nvGrpSpPr>
        <p:grpSpPr>
          <a:xfrm>
            <a:off x="12790556" y="-643689"/>
            <a:ext cx="6030561" cy="12061121"/>
            <a:chOff x="0" y="0"/>
            <a:chExt cx="3175000" cy="6350000"/>
          </a:xfrm>
        </p:grpSpPr>
        <p:sp>
          <p:nvSpPr>
            <p:cNvPr id="31" name="Freeform 31"/>
            <p:cNvSpPr/>
            <p:nvPr/>
          </p:nvSpPr>
          <p:spPr>
            <a:xfrm>
              <a:off x="0" y="0"/>
              <a:ext cx="3175000" cy="6350000"/>
            </a:xfrm>
            <a:custGeom>
              <a:avLst/>
              <a:gdLst/>
              <a:ahLst/>
              <a:cxnLst/>
              <a:rect l="l" t="t" r="r" b="b"/>
              <a:pathLst>
                <a:path w="3175000" h="6350000">
                  <a:moveTo>
                    <a:pt x="0" y="3175000"/>
                  </a:moveTo>
                  <a:cubicBezTo>
                    <a:pt x="0" y="4928870"/>
                    <a:pt x="1421130" y="6350000"/>
                    <a:pt x="3175000" y="6350000"/>
                  </a:cubicBezTo>
                  <a:lnTo>
                    <a:pt x="3175000" y="0"/>
                  </a:lnTo>
                  <a:cubicBezTo>
                    <a:pt x="1421130" y="0"/>
                    <a:pt x="0" y="1421130"/>
                    <a:pt x="0" y="3175000"/>
                  </a:cubicBezTo>
                  <a:close/>
                </a:path>
              </a:pathLst>
            </a:custGeom>
            <a:blipFill>
              <a:blip r:embed="rId4"/>
              <a:stretch>
                <a:fillRect l="-106368" r="-93819"/>
              </a:stretch>
            </a:blipFill>
          </p:spPr>
        </p:sp>
      </p:grpSp>
      <p:grpSp>
        <p:nvGrpSpPr>
          <p:cNvPr id="32" name="Group 32"/>
          <p:cNvGrpSpPr/>
          <p:nvPr/>
        </p:nvGrpSpPr>
        <p:grpSpPr>
          <a:xfrm>
            <a:off x="948235" y="7123361"/>
            <a:ext cx="508158" cy="543805"/>
            <a:chOff x="0" y="0"/>
            <a:chExt cx="812800" cy="869819"/>
          </a:xfrm>
        </p:grpSpPr>
        <p:sp>
          <p:nvSpPr>
            <p:cNvPr id="33" name="Freeform 3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4" name="TextBox 3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8</a:t>
              </a:r>
            </a:p>
          </p:txBody>
        </p:sp>
      </p:grpSp>
      <p:grpSp>
        <p:nvGrpSpPr>
          <p:cNvPr id="35" name="Group 35"/>
          <p:cNvGrpSpPr/>
          <p:nvPr/>
        </p:nvGrpSpPr>
        <p:grpSpPr>
          <a:xfrm>
            <a:off x="948235" y="7790991"/>
            <a:ext cx="508158" cy="543805"/>
            <a:chOff x="0" y="0"/>
            <a:chExt cx="812800" cy="869819"/>
          </a:xfrm>
        </p:grpSpPr>
        <p:sp>
          <p:nvSpPr>
            <p:cNvPr id="36" name="Freeform 3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7" name="TextBox 3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9</a:t>
              </a:r>
            </a:p>
          </p:txBody>
        </p:sp>
      </p:grpSp>
      <p:grpSp>
        <p:nvGrpSpPr>
          <p:cNvPr id="38" name="Group 38"/>
          <p:cNvGrpSpPr/>
          <p:nvPr/>
        </p:nvGrpSpPr>
        <p:grpSpPr>
          <a:xfrm rot="3945801">
            <a:off x="11868535" y="8125500"/>
            <a:ext cx="4776403" cy="477640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0" name="TextBox 4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rot="3945801">
            <a:off x="12156571" y="7154038"/>
            <a:ext cx="1577153" cy="3243522"/>
          </a:xfrm>
          <a:custGeom>
            <a:avLst/>
            <a:gdLst/>
            <a:ahLst/>
            <a:cxnLst/>
            <a:rect l="l" t="t" r="r" b="b"/>
            <a:pathLst>
              <a:path w="1577153" h="3243522">
                <a:moveTo>
                  <a:pt x="0" y="0"/>
                </a:moveTo>
                <a:lnTo>
                  <a:pt x="1577154" y="0"/>
                </a:lnTo>
                <a:lnTo>
                  <a:pt x="1577154" y="3243523"/>
                </a:lnTo>
                <a:lnTo>
                  <a:pt x="0" y="3243523"/>
                </a:lnTo>
                <a:lnTo>
                  <a:pt x="0" y="0"/>
                </a:lnTo>
                <a:close/>
              </a:path>
            </a:pathLst>
          </a:custGeom>
          <a:blipFill>
            <a:blip r:embed="rId5">
              <a:extLst>
                <a:ext uri="{96DAC541-7B7A-43D3-8B79-37D633B846F1}">
                  <asvg:svgBlip xmlns:asvg="http://schemas.microsoft.com/office/drawing/2016/SVG/main" r:embed="rId6"/>
                </a:ext>
              </a:extLst>
            </a:blip>
            <a:stretch>
              <a:fillRect r="-204881"/>
            </a:stretch>
          </a:blipFill>
        </p:spPr>
      </p:sp>
      <p:sp>
        <p:nvSpPr>
          <p:cNvPr id="42" name="TextBox 42"/>
          <p:cNvSpPr txBox="1"/>
          <p:nvPr/>
        </p:nvSpPr>
        <p:spPr>
          <a:xfrm>
            <a:off x="3174207" y="6899083"/>
            <a:ext cx="8568692" cy="2114803"/>
          </a:xfrm>
          <a:prstGeom prst="rect">
            <a:avLst/>
          </a:prstGeom>
        </p:spPr>
        <p:txBody>
          <a:bodyPr lIns="0" tIns="0" rIns="0" bIns="0" rtlCol="0" anchor="t">
            <a:spAutoFit/>
          </a:bodyPr>
          <a:lstStyle/>
          <a:p>
            <a:pPr marL="474986" lvl="1" indent="-237493" algn="l">
              <a:lnSpc>
                <a:spcPts val="3388"/>
              </a:lnSpc>
              <a:buFont typeface="Arial"/>
              <a:buChar char="•"/>
            </a:pPr>
            <a:r>
              <a:rPr lang="en-US" sz="2200" b="1" spc="-206">
                <a:solidFill>
                  <a:srgbClr val="191919"/>
                </a:solidFill>
                <a:latin typeface="Garet Bold"/>
                <a:ea typeface="Garet Bold"/>
                <a:cs typeface="Garet Bold"/>
                <a:sym typeface="Garet Bold"/>
              </a:rPr>
              <a:t>Exploratory Data Analysis (EDA)</a:t>
            </a:r>
            <a:r>
              <a:rPr lang="en-US" sz="2200" spc="-206">
                <a:solidFill>
                  <a:srgbClr val="191919"/>
                </a:solidFill>
                <a:latin typeface="Garet Light"/>
                <a:ea typeface="Garet Light"/>
                <a:cs typeface="Garet Light"/>
                <a:sym typeface="Garet Light"/>
              </a:rPr>
              <a:t> to uncover trends and relationships between the variables.</a:t>
            </a:r>
          </a:p>
          <a:p>
            <a:pPr marL="474986" lvl="1" indent="-237493" algn="l">
              <a:lnSpc>
                <a:spcPts val="3388"/>
              </a:lnSpc>
              <a:buFont typeface="Arial"/>
              <a:buChar char="•"/>
            </a:pPr>
            <a:r>
              <a:rPr lang="en-US" sz="2200" b="1" spc="-206">
                <a:solidFill>
                  <a:srgbClr val="191919"/>
                </a:solidFill>
                <a:latin typeface="Garet Bold"/>
                <a:ea typeface="Garet Bold"/>
                <a:cs typeface="Garet Bold"/>
                <a:sym typeface="Garet Bold"/>
              </a:rPr>
              <a:t>Prediction of Happiness Scores</a:t>
            </a:r>
            <a:r>
              <a:rPr lang="en-US" sz="2200" spc="-206">
                <a:solidFill>
                  <a:srgbClr val="191919"/>
                </a:solidFill>
                <a:latin typeface="Garet Light"/>
                <a:ea typeface="Garet Light"/>
                <a:cs typeface="Garet Light"/>
                <a:sym typeface="Garet Light"/>
              </a:rPr>
              <a:t> using machine learning techniques, specifically </a:t>
            </a:r>
            <a:r>
              <a:rPr lang="en-US" sz="2200" i="1" spc="-206">
                <a:solidFill>
                  <a:srgbClr val="191919"/>
                </a:solidFill>
                <a:latin typeface="Garet Italics"/>
                <a:ea typeface="Garet Italics"/>
                <a:cs typeface="Garet Italics"/>
                <a:sym typeface="Garet Italics"/>
              </a:rPr>
              <a:t>Linear Regression.</a:t>
            </a:r>
          </a:p>
          <a:p>
            <a:pPr algn="l">
              <a:lnSpc>
                <a:spcPts val="3388"/>
              </a:lnSpc>
            </a:pPr>
            <a:endParaRPr lang="en-US" sz="2200" i="1" spc="-206">
              <a:solidFill>
                <a:srgbClr val="191919"/>
              </a:solidFill>
              <a:latin typeface="Garet Italics"/>
              <a:ea typeface="Garet Italics"/>
              <a:cs typeface="Garet Italics"/>
              <a:sym typeface="Garet Italics"/>
            </a:endParaRPr>
          </a:p>
        </p:txBody>
      </p:sp>
      <p:sp>
        <p:nvSpPr>
          <p:cNvPr id="43" name="TextBox 43"/>
          <p:cNvSpPr txBox="1"/>
          <p:nvPr/>
        </p:nvSpPr>
        <p:spPr>
          <a:xfrm>
            <a:off x="2898695" y="2639202"/>
            <a:ext cx="6989451" cy="990656"/>
          </a:xfrm>
          <a:prstGeom prst="rect">
            <a:avLst/>
          </a:prstGeom>
        </p:spPr>
        <p:txBody>
          <a:bodyPr wrap="square" lIns="0" tIns="0" rIns="0" bIns="0" rtlCol="0" anchor="t">
            <a:spAutoFit/>
          </a:bodyPr>
          <a:lstStyle/>
          <a:p>
            <a:pPr algn="l">
              <a:lnSpc>
                <a:spcPts val="7275"/>
              </a:lnSpc>
            </a:pPr>
            <a:r>
              <a:rPr lang="en-US" sz="7500" b="1" spc="375" dirty="0">
                <a:solidFill>
                  <a:srgbClr val="191919"/>
                </a:solidFill>
                <a:latin typeface="Garet Bold"/>
                <a:ea typeface="Garet Bold"/>
                <a:cs typeface="Garet Bold"/>
                <a:sym typeface="Garet Bold"/>
              </a:rPr>
              <a:t>Introduction</a:t>
            </a:r>
          </a:p>
        </p:txBody>
      </p:sp>
      <p:sp>
        <p:nvSpPr>
          <p:cNvPr id="44" name="TextBox 44"/>
          <p:cNvSpPr txBox="1"/>
          <p:nvPr/>
        </p:nvSpPr>
        <p:spPr>
          <a:xfrm>
            <a:off x="2898696" y="3854956"/>
            <a:ext cx="8356124" cy="2815527"/>
          </a:xfrm>
          <a:prstGeom prst="rect">
            <a:avLst/>
          </a:prstGeom>
        </p:spPr>
        <p:txBody>
          <a:bodyPr lIns="0" tIns="0" rIns="0" bIns="0" rtlCol="0" anchor="t">
            <a:spAutoFit/>
          </a:bodyPr>
          <a:lstStyle/>
          <a:p>
            <a:pPr algn="l">
              <a:lnSpc>
                <a:spcPts val="2838"/>
              </a:lnSpc>
            </a:pPr>
            <a:r>
              <a:rPr lang="en-US" sz="2027" i="1">
                <a:solidFill>
                  <a:srgbClr val="191919"/>
                </a:solidFill>
                <a:latin typeface="Garet Italics"/>
                <a:ea typeface="Garet Italics"/>
                <a:cs typeface="Garet Italics"/>
                <a:sym typeface="Garet Italics"/>
              </a:rPr>
              <a:t>This project analyzes and predicts happiness scores using the World Happiness Report 2024 dataset. The dataset provides global insights into factors contributing to a country's happiness level, including economic, social, and health-related indicators. Our objective is to explore these factors, build visualizations to better understand the data, and predict happiness scores based on features like GDP per capita, social support, and life expectancy. The project involves: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0882580" y="-3503638"/>
            <a:ext cx="12753441" cy="127534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FD6220">
                  <a:alpha val="25882"/>
                </a:srgbClr>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839671" y="1555884"/>
            <a:ext cx="5946689" cy="3317308"/>
            <a:chOff x="0" y="0"/>
            <a:chExt cx="7928919" cy="4423077"/>
          </a:xfrm>
        </p:grpSpPr>
        <p:pic>
          <p:nvPicPr>
            <p:cNvPr id="6" name="Picture 6"/>
            <p:cNvPicPr>
              <a:picLocks noChangeAspect="1"/>
            </p:cNvPicPr>
            <p:nvPr/>
          </p:nvPicPr>
          <p:blipFill>
            <a:blip r:embed="rId2"/>
            <a:srcRect t="8135" b="8135"/>
            <a:stretch>
              <a:fillRect/>
            </a:stretch>
          </p:blipFill>
          <p:spPr>
            <a:xfrm>
              <a:off x="0" y="0"/>
              <a:ext cx="7928919" cy="4423077"/>
            </a:xfrm>
            <a:prstGeom prst="rect">
              <a:avLst/>
            </a:prstGeom>
          </p:spPr>
        </p:pic>
      </p:grpSp>
      <p:grpSp>
        <p:nvGrpSpPr>
          <p:cNvPr id="7" name="Group 7"/>
          <p:cNvGrpSpPr/>
          <p:nvPr/>
        </p:nvGrpSpPr>
        <p:grpSpPr>
          <a:xfrm>
            <a:off x="-1373119" y="-1315898"/>
            <a:ext cx="3499668" cy="13405540"/>
            <a:chOff x="0" y="0"/>
            <a:chExt cx="212191" cy="812800"/>
          </a:xfrm>
        </p:grpSpPr>
        <p:sp>
          <p:nvSpPr>
            <p:cNvPr id="8" name="Freeform 8"/>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9" name="TextBox 9"/>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709357" y="2648112"/>
            <a:ext cx="992463" cy="9924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aret"/>
                  <a:ea typeface="Garet"/>
                  <a:cs typeface="Garet"/>
                  <a:sym typeface="Garet"/>
                </a:rPr>
                <a:t>2</a:t>
              </a:r>
            </a:p>
          </p:txBody>
        </p:sp>
      </p:grpSp>
      <p:grpSp>
        <p:nvGrpSpPr>
          <p:cNvPr id="14" name="Group 14"/>
          <p:cNvGrpSpPr/>
          <p:nvPr/>
        </p:nvGrpSpPr>
        <p:grpSpPr>
          <a:xfrm>
            <a:off x="951509" y="4428296"/>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4</a:t>
              </a:r>
            </a:p>
          </p:txBody>
        </p:sp>
      </p:grpSp>
      <p:grpSp>
        <p:nvGrpSpPr>
          <p:cNvPr id="17" name="Group 17"/>
          <p:cNvGrpSpPr/>
          <p:nvPr/>
        </p:nvGrpSpPr>
        <p:grpSpPr>
          <a:xfrm>
            <a:off x="951509" y="1982349"/>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1</a:t>
              </a:r>
            </a:p>
          </p:txBody>
        </p:sp>
      </p:grpSp>
      <p:grpSp>
        <p:nvGrpSpPr>
          <p:cNvPr id="20" name="Group 20"/>
          <p:cNvGrpSpPr/>
          <p:nvPr/>
        </p:nvGrpSpPr>
        <p:grpSpPr>
          <a:xfrm>
            <a:off x="951509" y="5094059"/>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5</a:t>
              </a:r>
            </a:p>
          </p:txBody>
        </p:sp>
      </p:grpSp>
      <p:grpSp>
        <p:nvGrpSpPr>
          <p:cNvPr id="23" name="Group 23"/>
          <p:cNvGrpSpPr/>
          <p:nvPr/>
        </p:nvGrpSpPr>
        <p:grpSpPr>
          <a:xfrm>
            <a:off x="951509" y="376253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3</a:t>
              </a:r>
            </a:p>
          </p:txBody>
        </p:sp>
      </p:grpSp>
      <p:grpSp>
        <p:nvGrpSpPr>
          <p:cNvPr id="26" name="Group 26"/>
          <p:cNvGrpSpPr/>
          <p:nvPr/>
        </p:nvGrpSpPr>
        <p:grpSpPr>
          <a:xfrm>
            <a:off x="951509" y="6425585"/>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7</a:t>
              </a:r>
            </a:p>
          </p:txBody>
        </p:sp>
      </p:grpSp>
      <p:grpSp>
        <p:nvGrpSpPr>
          <p:cNvPr id="29" name="Group 29"/>
          <p:cNvGrpSpPr/>
          <p:nvPr/>
        </p:nvGrpSpPr>
        <p:grpSpPr>
          <a:xfrm>
            <a:off x="951509" y="5759822"/>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6</a:t>
              </a:r>
            </a:p>
          </p:txBody>
        </p:sp>
      </p:grpSp>
      <p:grpSp>
        <p:nvGrpSpPr>
          <p:cNvPr id="32" name="Group 32"/>
          <p:cNvGrpSpPr/>
          <p:nvPr/>
        </p:nvGrpSpPr>
        <p:grpSpPr>
          <a:xfrm rot="973833">
            <a:off x="13349702" y="5693519"/>
            <a:ext cx="2660764" cy="3271778"/>
            <a:chOff x="0" y="0"/>
            <a:chExt cx="3547686" cy="4362370"/>
          </a:xfrm>
        </p:grpSpPr>
        <p:pic>
          <p:nvPicPr>
            <p:cNvPr id="33" name="Picture 33"/>
            <p:cNvPicPr>
              <a:picLocks noChangeAspect="1"/>
            </p:cNvPicPr>
            <p:nvPr/>
          </p:nvPicPr>
          <p:blipFill>
            <a:blip r:embed="rId5"/>
            <a:srcRect l="31114" r="14703"/>
            <a:stretch>
              <a:fillRect/>
            </a:stretch>
          </p:blipFill>
          <p:spPr>
            <a:xfrm>
              <a:off x="0" y="0"/>
              <a:ext cx="3547686" cy="4362370"/>
            </a:xfrm>
            <a:prstGeom prst="rect">
              <a:avLst/>
            </a:prstGeom>
          </p:spPr>
        </p:pic>
      </p:grpSp>
      <p:grpSp>
        <p:nvGrpSpPr>
          <p:cNvPr id="34" name="Group 34"/>
          <p:cNvGrpSpPr/>
          <p:nvPr/>
        </p:nvGrpSpPr>
        <p:grpSpPr>
          <a:xfrm rot="-542939">
            <a:off x="10421778" y="5395495"/>
            <a:ext cx="2636985" cy="3669773"/>
            <a:chOff x="0" y="0"/>
            <a:chExt cx="3515979" cy="4893030"/>
          </a:xfrm>
        </p:grpSpPr>
        <p:pic>
          <p:nvPicPr>
            <p:cNvPr id="35" name="Picture 35"/>
            <p:cNvPicPr>
              <a:picLocks noChangeAspect="1"/>
            </p:cNvPicPr>
            <p:nvPr/>
          </p:nvPicPr>
          <p:blipFill>
            <a:blip r:embed="rId6"/>
            <a:srcRect l="19765" r="9747" b="9172"/>
            <a:stretch>
              <a:fillRect/>
            </a:stretch>
          </p:blipFill>
          <p:spPr>
            <a:xfrm>
              <a:off x="0" y="0"/>
              <a:ext cx="3515979" cy="4893030"/>
            </a:xfrm>
            <a:prstGeom prst="rect">
              <a:avLst/>
            </a:prstGeom>
          </p:spPr>
        </p:pic>
      </p:grpSp>
      <p:grpSp>
        <p:nvGrpSpPr>
          <p:cNvPr id="36" name="Group 36"/>
          <p:cNvGrpSpPr/>
          <p:nvPr/>
        </p:nvGrpSpPr>
        <p:grpSpPr>
          <a:xfrm>
            <a:off x="951509" y="7093216"/>
            <a:ext cx="508158" cy="543805"/>
            <a:chOff x="0" y="0"/>
            <a:chExt cx="812800" cy="869819"/>
          </a:xfrm>
        </p:grpSpPr>
        <p:sp>
          <p:nvSpPr>
            <p:cNvPr id="37" name="Freeform 3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8" name="TextBox 3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8</a:t>
              </a:r>
            </a:p>
          </p:txBody>
        </p:sp>
      </p:grpSp>
      <p:grpSp>
        <p:nvGrpSpPr>
          <p:cNvPr id="39" name="Group 39"/>
          <p:cNvGrpSpPr/>
          <p:nvPr/>
        </p:nvGrpSpPr>
        <p:grpSpPr>
          <a:xfrm>
            <a:off x="951509" y="7760846"/>
            <a:ext cx="508158" cy="543805"/>
            <a:chOff x="0" y="0"/>
            <a:chExt cx="812800" cy="869819"/>
          </a:xfrm>
        </p:grpSpPr>
        <p:sp>
          <p:nvSpPr>
            <p:cNvPr id="40" name="Freeform 4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1" name="TextBox 4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9</a:t>
              </a:r>
            </a:p>
          </p:txBody>
        </p:sp>
      </p:grpSp>
      <p:sp>
        <p:nvSpPr>
          <p:cNvPr id="42" name="TextBox 42"/>
          <p:cNvSpPr txBox="1"/>
          <p:nvPr/>
        </p:nvSpPr>
        <p:spPr>
          <a:xfrm>
            <a:off x="2126549" y="696474"/>
            <a:ext cx="9052370" cy="1285875"/>
          </a:xfrm>
          <a:prstGeom prst="rect">
            <a:avLst/>
          </a:prstGeom>
        </p:spPr>
        <p:txBody>
          <a:bodyPr lIns="0" tIns="0" rIns="0" bIns="0" rtlCol="0" anchor="t">
            <a:spAutoFit/>
          </a:bodyPr>
          <a:lstStyle/>
          <a:p>
            <a:pPr algn="l">
              <a:lnSpc>
                <a:spcPts val="10500"/>
              </a:lnSpc>
            </a:pPr>
            <a:r>
              <a:rPr lang="en-US" sz="7500" b="1">
                <a:solidFill>
                  <a:srgbClr val="191919"/>
                </a:solidFill>
                <a:latin typeface="Garet Bold"/>
                <a:ea typeface="Garet Bold"/>
                <a:cs typeface="Garet Bold"/>
                <a:sym typeface="Garet Bold"/>
              </a:rPr>
              <a:t>Dataset Overview</a:t>
            </a:r>
          </a:p>
        </p:txBody>
      </p:sp>
      <p:sp>
        <p:nvSpPr>
          <p:cNvPr id="43" name="TextBox 43"/>
          <p:cNvSpPr txBox="1"/>
          <p:nvPr/>
        </p:nvSpPr>
        <p:spPr>
          <a:xfrm>
            <a:off x="2535440" y="2514132"/>
            <a:ext cx="7614159" cy="5716905"/>
          </a:xfrm>
          <a:prstGeom prst="rect">
            <a:avLst/>
          </a:prstGeom>
        </p:spPr>
        <p:txBody>
          <a:bodyPr lIns="0" tIns="0" rIns="0" bIns="0" rtlCol="0" anchor="t">
            <a:spAutoFit/>
          </a:bodyPr>
          <a:lstStyle/>
          <a:p>
            <a:pPr marL="518158" lvl="1" indent="-259079" algn="l">
              <a:lnSpc>
                <a:spcPts val="3239"/>
              </a:lnSpc>
              <a:buFont typeface="Arial"/>
              <a:buChar char="•"/>
            </a:pPr>
            <a:r>
              <a:rPr lang="en-US" sz="2399" b="1" spc="59">
                <a:solidFill>
                  <a:srgbClr val="191919"/>
                </a:solidFill>
                <a:latin typeface="Garet Bold"/>
                <a:ea typeface="Garet Bold"/>
                <a:cs typeface="Garet Bold"/>
                <a:sym typeface="Garet Bold"/>
              </a:rPr>
              <a:t>Country name:</a:t>
            </a:r>
            <a:r>
              <a:rPr lang="en-US" sz="2399" spc="59">
                <a:solidFill>
                  <a:srgbClr val="191919"/>
                </a:solidFill>
                <a:latin typeface="Garet"/>
                <a:ea typeface="Garet"/>
                <a:cs typeface="Garet"/>
                <a:sym typeface="Garet"/>
              </a:rPr>
              <a:t> Name of the country.</a:t>
            </a:r>
          </a:p>
          <a:p>
            <a:pPr algn="l">
              <a:lnSpc>
                <a:spcPts val="3239"/>
              </a:lnSpc>
            </a:pPr>
            <a:endParaRPr lang="en-US" sz="2399" spc="59">
              <a:solidFill>
                <a:srgbClr val="191919"/>
              </a:solidFill>
              <a:latin typeface="Garet"/>
              <a:ea typeface="Garet"/>
              <a:cs typeface="Garet"/>
              <a:sym typeface="Garet"/>
            </a:endParaRPr>
          </a:p>
          <a:p>
            <a:pPr marL="518158" lvl="1" indent="-259079" algn="l">
              <a:lnSpc>
                <a:spcPts val="3239"/>
              </a:lnSpc>
              <a:buFont typeface="Arial"/>
              <a:buChar char="•"/>
            </a:pPr>
            <a:r>
              <a:rPr lang="en-US" sz="2399" b="1" spc="59">
                <a:solidFill>
                  <a:srgbClr val="191919"/>
                </a:solidFill>
                <a:latin typeface="Garet Bold"/>
                <a:ea typeface="Garet Bold"/>
                <a:cs typeface="Garet Bold"/>
                <a:sym typeface="Garet Bold"/>
              </a:rPr>
              <a:t>Regional indicator: </a:t>
            </a:r>
            <a:r>
              <a:rPr lang="en-US" sz="2399" spc="59">
                <a:solidFill>
                  <a:srgbClr val="191919"/>
                </a:solidFill>
                <a:latin typeface="Garet"/>
                <a:ea typeface="Garet"/>
                <a:cs typeface="Garet"/>
                <a:sym typeface="Garet"/>
              </a:rPr>
              <a:t>The region to which the country belongs.</a:t>
            </a:r>
          </a:p>
          <a:p>
            <a:pPr algn="l">
              <a:lnSpc>
                <a:spcPts val="3239"/>
              </a:lnSpc>
            </a:pPr>
            <a:endParaRPr lang="en-US" sz="2399" spc="59">
              <a:solidFill>
                <a:srgbClr val="191919"/>
              </a:solidFill>
              <a:latin typeface="Garet"/>
              <a:ea typeface="Garet"/>
              <a:cs typeface="Garet"/>
              <a:sym typeface="Garet"/>
            </a:endParaRPr>
          </a:p>
          <a:p>
            <a:pPr marL="518158" lvl="1" indent="-259079" algn="l">
              <a:lnSpc>
                <a:spcPts val="3239"/>
              </a:lnSpc>
              <a:buFont typeface="Arial"/>
              <a:buChar char="•"/>
            </a:pPr>
            <a:r>
              <a:rPr lang="en-US" sz="2399" b="1" spc="59">
                <a:solidFill>
                  <a:srgbClr val="191919"/>
                </a:solidFill>
                <a:latin typeface="Garet Bold"/>
                <a:ea typeface="Garet Bold"/>
                <a:cs typeface="Garet Bold"/>
                <a:sym typeface="Garet Bold"/>
              </a:rPr>
              <a:t>Ladder score: </a:t>
            </a:r>
            <a:r>
              <a:rPr lang="en-US" sz="2399" spc="59">
                <a:solidFill>
                  <a:srgbClr val="191919"/>
                </a:solidFill>
                <a:latin typeface="Garet"/>
                <a:ea typeface="Garet"/>
                <a:cs typeface="Garet"/>
                <a:sym typeface="Garet"/>
              </a:rPr>
              <a:t>The happiness score of the country (target variable).</a:t>
            </a:r>
          </a:p>
          <a:p>
            <a:pPr algn="l">
              <a:lnSpc>
                <a:spcPts val="3239"/>
              </a:lnSpc>
            </a:pPr>
            <a:endParaRPr lang="en-US" sz="2399" spc="59">
              <a:solidFill>
                <a:srgbClr val="191919"/>
              </a:solidFill>
              <a:latin typeface="Garet"/>
              <a:ea typeface="Garet"/>
              <a:cs typeface="Garet"/>
              <a:sym typeface="Garet"/>
            </a:endParaRPr>
          </a:p>
          <a:p>
            <a:pPr marL="518158" lvl="1" indent="-259079" algn="l">
              <a:lnSpc>
                <a:spcPts val="3239"/>
              </a:lnSpc>
              <a:buFont typeface="Arial"/>
              <a:buChar char="•"/>
            </a:pPr>
            <a:r>
              <a:rPr lang="en-US" sz="2399" b="1" spc="59">
                <a:solidFill>
                  <a:srgbClr val="191919"/>
                </a:solidFill>
                <a:latin typeface="Garet Bold"/>
                <a:ea typeface="Garet Bold"/>
                <a:cs typeface="Garet Bold"/>
                <a:sym typeface="Garet Bold"/>
              </a:rPr>
              <a:t>Log GDP per capita: </a:t>
            </a:r>
            <a:r>
              <a:rPr lang="en-US" sz="2399" spc="59">
                <a:solidFill>
                  <a:srgbClr val="191919"/>
                </a:solidFill>
                <a:latin typeface="Garet"/>
                <a:ea typeface="Garet"/>
                <a:cs typeface="Garet"/>
                <a:sym typeface="Garet"/>
              </a:rPr>
              <a:t>The logarithmic value of the GDP per capita.</a:t>
            </a:r>
          </a:p>
          <a:p>
            <a:pPr algn="l">
              <a:lnSpc>
                <a:spcPts val="3239"/>
              </a:lnSpc>
            </a:pPr>
            <a:endParaRPr lang="en-US" sz="2399" spc="59">
              <a:solidFill>
                <a:srgbClr val="191919"/>
              </a:solidFill>
              <a:latin typeface="Garet"/>
              <a:ea typeface="Garet"/>
              <a:cs typeface="Garet"/>
              <a:sym typeface="Garet"/>
            </a:endParaRPr>
          </a:p>
          <a:p>
            <a:pPr marL="518158" lvl="1" indent="-259079" algn="l">
              <a:lnSpc>
                <a:spcPts val="3239"/>
              </a:lnSpc>
              <a:buFont typeface="Arial"/>
              <a:buChar char="•"/>
            </a:pPr>
            <a:r>
              <a:rPr lang="en-US" sz="2399" b="1" spc="59">
                <a:solidFill>
                  <a:srgbClr val="191919"/>
                </a:solidFill>
                <a:latin typeface="Garet Bold"/>
                <a:ea typeface="Garet Bold"/>
                <a:cs typeface="Garet Bold"/>
                <a:sym typeface="Garet Bold"/>
              </a:rPr>
              <a:t>Social support: </a:t>
            </a:r>
            <a:r>
              <a:rPr lang="en-US" sz="2399" spc="59">
                <a:solidFill>
                  <a:srgbClr val="191919"/>
                </a:solidFill>
                <a:latin typeface="Garet"/>
                <a:ea typeface="Garet"/>
                <a:cs typeface="Garet"/>
                <a:sym typeface="Garet"/>
              </a:rPr>
              <a:t>A score that measures the perceived support from others.</a:t>
            </a:r>
          </a:p>
          <a:p>
            <a:pPr algn="l">
              <a:lnSpc>
                <a:spcPts val="3239"/>
              </a:lnSpc>
            </a:pPr>
            <a:endParaRPr lang="en-US" sz="2399" spc="59">
              <a:solidFill>
                <a:srgbClr val="191919"/>
              </a:solidFill>
              <a:latin typeface="Garet"/>
              <a:ea typeface="Garet"/>
              <a:cs typeface="Garet"/>
              <a:sym typeface="Gare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312611" y="1028700"/>
            <a:ext cx="4556554" cy="3317308"/>
            <a:chOff x="0" y="0"/>
            <a:chExt cx="6075405" cy="4423077"/>
          </a:xfrm>
        </p:grpSpPr>
        <p:pic>
          <p:nvPicPr>
            <p:cNvPr id="3" name="Picture 3"/>
            <p:cNvPicPr>
              <a:picLocks noChangeAspect="1"/>
            </p:cNvPicPr>
            <p:nvPr/>
          </p:nvPicPr>
          <p:blipFill>
            <a:blip r:embed="rId2"/>
            <a:srcRect l="4242" r="4242"/>
            <a:stretch>
              <a:fillRect/>
            </a:stretch>
          </p:blipFill>
          <p:spPr>
            <a:xfrm>
              <a:off x="0" y="0"/>
              <a:ext cx="6075405" cy="4423077"/>
            </a:xfrm>
            <a:prstGeom prst="rect">
              <a:avLst/>
            </a:prstGeom>
          </p:spPr>
        </p:pic>
      </p:grpSp>
      <p:grpSp>
        <p:nvGrpSpPr>
          <p:cNvPr id="4" name="Group 4"/>
          <p:cNvGrpSpPr/>
          <p:nvPr/>
        </p:nvGrpSpPr>
        <p:grpSpPr>
          <a:xfrm>
            <a:off x="-1373119" y="-1315898"/>
            <a:ext cx="3499668" cy="13405540"/>
            <a:chOff x="0" y="0"/>
            <a:chExt cx="212191" cy="812800"/>
          </a:xfrm>
        </p:grpSpPr>
        <p:sp>
          <p:nvSpPr>
            <p:cNvPr id="5" name="Freeform 5"/>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6" name="TextBox 6"/>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09357" y="3315742"/>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aret"/>
                  <a:ea typeface="Garet"/>
                  <a:cs typeface="Garet"/>
                  <a:sym typeface="Garet"/>
                </a:rPr>
                <a:t>3</a:t>
              </a:r>
            </a:p>
          </p:txBody>
        </p:sp>
      </p:grpSp>
      <p:grpSp>
        <p:nvGrpSpPr>
          <p:cNvPr id="10" name="Group 10"/>
          <p:cNvGrpSpPr/>
          <p:nvPr/>
        </p:nvGrpSpPr>
        <p:grpSpPr>
          <a:xfrm>
            <a:off x="951509" y="4428296"/>
            <a:ext cx="508158" cy="543805"/>
            <a:chOff x="0" y="0"/>
            <a:chExt cx="812800" cy="869819"/>
          </a:xfrm>
        </p:grpSpPr>
        <p:sp>
          <p:nvSpPr>
            <p:cNvPr id="11" name="Freeform 1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2" name="TextBox 1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4</a:t>
              </a:r>
            </a:p>
          </p:txBody>
        </p:sp>
      </p:grpSp>
      <p:grpSp>
        <p:nvGrpSpPr>
          <p:cNvPr id="13" name="Group 13"/>
          <p:cNvGrpSpPr/>
          <p:nvPr/>
        </p:nvGrpSpPr>
        <p:grpSpPr>
          <a:xfrm>
            <a:off x="951509" y="1982349"/>
            <a:ext cx="508158" cy="543805"/>
            <a:chOff x="0" y="0"/>
            <a:chExt cx="812800" cy="869819"/>
          </a:xfrm>
        </p:grpSpPr>
        <p:sp>
          <p:nvSpPr>
            <p:cNvPr id="14" name="Freeform 1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5" name="TextBox 1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1</a:t>
              </a:r>
            </a:p>
          </p:txBody>
        </p:sp>
      </p:grpSp>
      <p:grpSp>
        <p:nvGrpSpPr>
          <p:cNvPr id="16" name="Group 16"/>
          <p:cNvGrpSpPr/>
          <p:nvPr/>
        </p:nvGrpSpPr>
        <p:grpSpPr>
          <a:xfrm>
            <a:off x="951509" y="5094059"/>
            <a:ext cx="508158" cy="543805"/>
            <a:chOff x="0" y="0"/>
            <a:chExt cx="812800" cy="869819"/>
          </a:xfrm>
        </p:grpSpPr>
        <p:sp>
          <p:nvSpPr>
            <p:cNvPr id="17" name="Freeform 1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8" name="TextBox 1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5</a:t>
              </a:r>
            </a:p>
          </p:txBody>
        </p:sp>
      </p:grpSp>
      <p:grpSp>
        <p:nvGrpSpPr>
          <p:cNvPr id="19" name="Group 19"/>
          <p:cNvGrpSpPr/>
          <p:nvPr/>
        </p:nvGrpSpPr>
        <p:grpSpPr>
          <a:xfrm>
            <a:off x="951509" y="2648112"/>
            <a:ext cx="508158" cy="543805"/>
            <a:chOff x="0" y="0"/>
            <a:chExt cx="812800" cy="869819"/>
          </a:xfrm>
        </p:grpSpPr>
        <p:sp>
          <p:nvSpPr>
            <p:cNvPr id="20" name="Freeform 2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1" name="TextBox 2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2</a:t>
              </a:r>
            </a:p>
          </p:txBody>
        </p:sp>
      </p:grpSp>
      <p:grpSp>
        <p:nvGrpSpPr>
          <p:cNvPr id="22" name="Group 22"/>
          <p:cNvGrpSpPr/>
          <p:nvPr/>
        </p:nvGrpSpPr>
        <p:grpSpPr>
          <a:xfrm>
            <a:off x="951509" y="6425585"/>
            <a:ext cx="508158" cy="543805"/>
            <a:chOff x="0" y="0"/>
            <a:chExt cx="812800" cy="869819"/>
          </a:xfrm>
        </p:grpSpPr>
        <p:sp>
          <p:nvSpPr>
            <p:cNvPr id="23" name="Freeform 2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4" name="TextBox 2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7</a:t>
              </a:r>
            </a:p>
          </p:txBody>
        </p:sp>
      </p:grpSp>
      <p:grpSp>
        <p:nvGrpSpPr>
          <p:cNvPr id="25" name="Group 25"/>
          <p:cNvGrpSpPr/>
          <p:nvPr/>
        </p:nvGrpSpPr>
        <p:grpSpPr>
          <a:xfrm>
            <a:off x="951509" y="5759822"/>
            <a:ext cx="508158" cy="543805"/>
            <a:chOff x="0" y="0"/>
            <a:chExt cx="812800" cy="869819"/>
          </a:xfrm>
        </p:grpSpPr>
        <p:sp>
          <p:nvSpPr>
            <p:cNvPr id="26" name="Freeform 2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7" name="TextBox 2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6</a:t>
              </a:r>
            </a:p>
          </p:txBody>
        </p:sp>
      </p:grpSp>
      <p:grpSp>
        <p:nvGrpSpPr>
          <p:cNvPr id="28" name="Group 28"/>
          <p:cNvGrpSpPr/>
          <p:nvPr/>
        </p:nvGrpSpPr>
        <p:grpSpPr>
          <a:xfrm>
            <a:off x="11312611" y="4443074"/>
            <a:ext cx="2660764" cy="4815226"/>
            <a:chOff x="0" y="0"/>
            <a:chExt cx="3547686" cy="6420301"/>
          </a:xfrm>
        </p:grpSpPr>
        <p:pic>
          <p:nvPicPr>
            <p:cNvPr id="29" name="Picture 29"/>
            <p:cNvPicPr>
              <a:picLocks noChangeAspect="1"/>
            </p:cNvPicPr>
            <p:nvPr/>
          </p:nvPicPr>
          <p:blipFill>
            <a:blip r:embed="rId3"/>
            <a:srcRect l="28622" r="28622"/>
            <a:stretch>
              <a:fillRect/>
            </a:stretch>
          </p:blipFill>
          <p:spPr>
            <a:xfrm>
              <a:off x="0" y="0"/>
              <a:ext cx="3547686" cy="6420301"/>
            </a:xfrm>
            <a:prstGeom prst="rect">
              <a:avLst/>
            </a:prstGeom>
          </p:spPr>
        </p:pic>
      </p:grpSp>
      <p:grpSp>
        <p:nvGrpSpPr>
          <p:cNvPr id="30" name="Group 30"/>
          <p:cNvGrpSpPr/>
          <p:nvPr/>
        </p:nvGrpSpPr>
        <p:grpSpPr>
          <a:xfrm>
            <a:off x="15994763" y="1028700"/>
            <a:ext cx="1436473" cy="3317308"/>
            <a:chOff x="0" y="0"/>
            <a:chExt cx="1915297" cy="4423077"/>
          </a:xfrm>
        </p:grpSpPr>
        <p:sp>
          <p:nvSpPr>
            <p:cNvPr id="31" name="AutoShape 31"/>
            <p:cNvSpPr/>
            <p:nvPr/>
          </p:nvSpPr>
          <p:spPr>
            <a:xfrm>
              <a:off x="0" y="0"/>
              <a:ext cx="1915297" cy="4423077"/>
            </a:xfrm>
            <a:prstGeom prst="rect">
              <a:avLst/>
            </a:prstGeom>
            <a:solidFill>
              <a:srgbClr val="FD6220"/>
            </a:solidFill>
          </p:spPr>
        </p:sp>
      </p:grpSp>
      <p:grpSp>
        <p:nvGrpSpPr>
          <p:cNvPr id="32" name="Group 32"/>
          <p:cNvGrpSpPr/>
          <p:nvPr/>
        </p:nvGrpSpPr>
        <p:grpSpPr>
          <a:xfrm>
            <a:off x="14106296" y="4443074"/>
            <a:ext cx="3324940" cy="2137237"/>
            <a:chOff x="0" y="0"/>
            <a:chExt cx="4433253" cy="2849649"/>
          </a:xfrm>
        </p:grpSpPr>
        <p:pic>
          <p:nvPicPr>
            <p:cNvPr id="33" name="Picture 33"/>
            <p:cNvPicPr>
              <a:picLocks noChangeAspect="1"/>
            </p:cNvPicPr>
            <p:nvPr/>
          </p:nvPicPr>
          <p:blipFill>
            <a:blip r:embed="rId4"/>
            <a:srcRect l="11301" r="11301"/>
            <a:stretch>
              <a:fillRect/>
            </a:stretch>
          </p:blipFill>
          <p:spPr>
            <a:xfrm>
              <a:off x="0" y="0"/>
              <a:ext cx="4433253" cy="2849649"/>
            </a:xfrm>
            <a:prstGeom prst="rect">
              <a:avLst/>
            </a:prstGeom>
          </p:spPr>
        </p:pic>
      </p:grpSp>
      <p:grpSp>
        <p:nvGrpSpPr>
          <p:cNvPr id="34" name="Group 34"/>
          <p:cNvGrpSpPr/>
          <p:nvPr/>
        </p:nvGrpSpPr>
        <p:grpSpPr>
          <a:xfrm>
            <a:off x="14106296" y="6675561"/>
            <a:ext cx="3324940" cy="2582739"/>
            <a:chOff x="0" y="0"/>
            <a:chExt cx="4433253" cy="3443652"/>
          </a:xfrm>
        </p:grpSpPr>
        <p:pic>
          <p:nvPicPr>
            <p:cNvPr id="35" name="Picture 35"/>
            <p:cNvPicPr>
              <a:picLocks noChangeAspect="1"/>
            </p:cNvPicPr>
            <p:nvPr/>
          </p:nvPicPr>
          <p:blipFill>
            <a:blip r:embed="rId5"/>
            <a:srcRect l="7034" r="7034"/>
            <a:stretch>
              <a:fillRect/>
            </a:stretch>
          </p:blipFill>
          <p:spPr>
            <a:xfrm>
              <a:off x="0" y="0"/>
              <a:ext cx="4433253" cy="3443652"/>
            </a:xfrm>
            <a:prstGeom prst="rect">
              <a:avLst/>
            </a:prstGeom>
          </p:spPr>
        </p:pic>
      </p:grpSp>
      <p:grpSp>
        <p:nvGrpSpPr>
          <p:cNvPr id="36" name="Group 36"/>
          <p:cNvGrpSpPr/>
          <p:nvPr/>
        </p:nvGrpSpPr>
        <p:grpSpPr>
          <a:xfrm>
            <a:off x="951509" y="7093216"/>
            <a:ext cx="508158" cy="543805"/>
            <a:chOff x="0" y="0"/>
            <a:chExt cx="812800" cy="869819"/>
          </a:xfrm>
        </p:grpSpPr>
        <p:sp>
          <p:nvSpPr>
            <p:cNvPr id="37" name="Freeform 3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8" name="TextBox 3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8</a:t>
              </a:r>
            </a:p>
          </p:txBody>
        </p:sp>
      </p:grpSp>
      <p:grpSp>
        <p:nvGrpSpPr>
          <p:cNvPr id="39" name="Group 39"/>
          <p:cNvGrpSpPr/>
          <p:nvPr/>
        </p:nvGrpSpPr>
        <p:grpSpPr>
          <a:xfrm>
            <a:off x="951509" y="7760846"/>
            <a:ext cx="508158" cy="543805"/>
            <a:chOff x="0" y="0"/>
            <a:chExt cx="812800" cy="869819"/>
          </a:xfrm>
        </p:grpSpPr>
        <p:sp>
          <p:nvSpPr>
            <p:cNvPr id="40" name="Freeform 4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41" name="TextBox 4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9</a:t>
              </a:r>
            </a:p>
          </p:txBody>
        </p:sp>
      </p:grpSp>
      <p:grpSp>
        <p:nvGrpSpPr>
          <p:cNvPr id="42" name="Group 42"/>
          <p:cNvGrpSpPr/>
          <p:nvPr/>
        </p:nvGrpSpPr>
        <p:grpSpPr>
          <a:xfrm>
            <a:off x="16439471" y="8737362"/>
            <a:ext cx="3697059" cy="3697059"/>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44" name="TextBox 4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2126549" y="696474"/>
            <a:ext cx="9293802" cy="1285875"/>
          </a:xfrm>
          <a:prstGeom prst="rect">
            <a:avLst/>
          </a:prstGeom>
        </p:spPr>
        <p:txBody>
          <a:bodyPr lIns="0" tIns="0" rIns="0" bIns="0" rtlCol="0" anchor="t">
            <a:spAutoFit/>
          </a:bodyPr>
          <a:lstStyle/>
          <a:p>
            <a:pPr algn="l">
              <a:lnSpc>
                <a:spcPts val="10500"/>
              </a:lnSpc>
            </a:pPr>
            <a:r>
              <a:rPr lang="en-US" sz="7500" b="1">
                <a:solidFill>
                  <a:srgbClr val="191919"/>
                </a:solidFill>
                <a:latin typeface="Garet Bold"/>
                <a:ea typeface="Garet Bold"/>
                <a:cs typeface="Garet Bold"/>
                <a:sym typeface="Garet Bold"/>
              </a:rPr>
              <a:t>Dataset Overview</a:t>
            </a:r>
          </a:p>
        </p:txBody>
      </p:sp>
      <p:sp>
        <p:nvSpPr>
          <p:cNvPr id="46" name="TextBox 46"/>
          <p:cNvSpPr txBox="1"/>
          <p:nvPr/>
        </p:nvSpPr>
        <p:spPr>
          <a:xfrm>
            <a:off x="2858630" y="2658779"/>
            <a:ext cx="7614159" cy="5307330"/>
          </a:xfrm>
          <a:prstGeom prst="rect">
            <a:avLst/>
          </a:prstGeom>
        </p:spPr>
        <p:txBody>
          <a:bodyPr lIns="0" tIns="0" rIns="0" bIns="0" rtlCol="0" anchor="t">
            <a:spAutoFit/>
          </a:bodyPr>
          <a:lstStyle/>
          <a:p>
            <a:pPr marL="518158" lvl="1" indent="-259079" algn="l">
              <a:lnSpc>
                <a:spcPts val="3239"/>
              </a:lnSpc>
              <a:buFont typeface="Arial"/>
              <a:buChar char="•"/>
            </a:pPr>
            <a:r>
              <a:rPr lang="en-US" sz="2399" b="1" spc="59">
                <a:solidFill>
                  <a:srgbClr val="191919"/>
                </a:solidFill>
                <a:latin typeface="Garet Bold"/>
                <a:ea typeface="Garet Bold"/>
                <a:cs typeface="Garet Bold"/>
                <a:sym typeface="Garet Bold"/>
              </a:rPr>
              <a:t>Healthy life expectancy: </a:t>
            </a:r>
            <a:r>
              <a:rPr lang="en-US" sz="2399" spc="59">
                <a:solidFill>
                  <a:srgbClr val="191919"/>
                </a:solidFill>
                <a:latin typeface="Garet"/>
                <a:ea typeface="Garet"/>
                <a:cs typeface="Garet"/>
                <a:sym typeface="Garet"/>
              </a:rPr>
              <a:t>Expected life years in good health.</a:t>
            </a:r>
          </a:p>
          <a:p>
            <a:pPr algn="l">
              <a:lnSpc>
                <a:spcPts val="3239"/>
              </a:lnSpc>
            </a:pPr>
            <a:endParaRPr lang="en-US" sz="2399" spc="59">
              <a:solidFill>
                <a:srgbClr val="191919"/>
              </a:solidFill>
              <a:latin typeface="Garet"/>
              <a:ea typeface="Garet"/>
              <a:cs typeface="Garet"/>
              <a:sym typeface="Garet"/>
            </a:endParaRPr>
          </a:p>
          <a:p>
            <a:pPr marL="518158" lvl="1" indent="-259079" algn="l">
              <a:lnSpc>
                <a:spcPts val="3239"/>
              </a:lnSpc>
              <a:buFont typeface="Arial"/>
              <a:buChar char="•"/>
            </a:pPr>
            <a:r>
              <a:rPr lang="en-US" sz="2399" b="1" spc="59">
                <a:solidFill>
                  <a:srgbClr val="191919"/>
                </a:solidFill>
                <a:latin typeface="Garet Bold"/>
                <a:ea typeface="Garet Bold"/>
                <a:cs typeface="Garet Bold"/>
                <a:sym typeface="Garet Bold"/>
              </a:rPr>
              <a:t>Freedom to make life choices: </a:t>
            </a:r>
            <a:r>
              <a:rPr lang="en-US" sz="2399" spc="59">
                <a:solidFill>
                  <a:srgbClr val="191919"/>
                </a:solidFill>
                <a:latin typeface="Garet"/>
                <a:ea typeface="Garet"/>
                <a:cs typeface="Garet"/>
                <a:sym typeface="Garet"/>
              </a:rPr>
              <a:t>A measure of perceived freedom to make personal choices.</a:t>
            </a:r>
          </a:p>
          <a:p>
            <a:pPr algn="l">
              <a:lnSpc>
                <a:spcPts val="3239"/>
              </a:lnSpc>
            </a:pPr>
            <a:endParaRPr lang="en-US" sz="2399" spc="59">
              <a:solidFill>
                <a:srgbClr val="191919"/>
              </a:solidFill>
              <a:latin typeface="Garet"/>
              <a:ea typeface="Garet"/>
              <a:cs typeface="Garet"/>
              <a:sym typeface="Garet"/>
            </a:endParaRPr>
          </a:p>
          <a:p>
            <a:pPr marL="518158" lvl="1" indent="-259079" algn="l">
              <a:lnSpc>
                <a:spcPts val="3239"/>
              </a:lnSpc>
              <a:buFont typeface="Arial"/>
              <a:buChar char="•"/>
            </a:pPr>
            <a:r>
              <a:rPr lang="en-US" sz="2399" b="1" spc="59">
                <a:solidFill>
                  <a:srgbClr val="191919"/>
                </a:solidFill>
                <a:latin typeface="Garet Bold"/>
                <a:ea typeface="Garet Bold"/>
                <a:cs typeface="Garet Bold"/>
                <a:sym typeface="Garet Bold"/>
              </a:rPr>
              <a:t>Generosity: </a:t>
            </a:r>
            <a:r>
              <a:rPr lang="en-US" sz="2399" spc="59">
                <a:solidFill>
                  <a:srgbClr val="191919"/>
                </a:solidFill>
                <a:latin typeface="Garet"/>
                <a:ea typeface="Garet"/>
                <a:cs typeface="Garet"/>
                <a:sym typeface="Garet"/>
              </a:rPr>
              <a:t>A score based on donations and charitable actions.</a:t>
            </a:r>
          </a:p>
          <a:p>
            <a:pPr algn="l">
              <a:lnSpc>
                <a:spcPts val="3239"/>
              </a:lnSpc>
            </a:pPr>
            <a:endParaRPr lang="en-US" sz="2399" spc="59">
              <a:solidFill>
                <a:srgbClr val="191919"/>
              </a:solidFill>
              <a:latin typeface="Garet"/>
              <a:ea typeface="Garet"/>
              <a:cs typeface="Garet"/>
              <a:sym typeface="Garet"/>
            </a:endParaRPr>
          </a:p>
          <a:p>
            <a:pPr marL="518158" lvl="1" indent="-259079" algn="l">
              <a:lnSpc>
                <a:spcPts val="3239"/>
              </a:lnSpc>
              <a:buFont typeface="Arial"/>
              <a:buChar char="•"/>
            </a:pPr>
            <a:r>
              <a:rPr lang="en-US" sz="2399" b="1" spc="59">
                <a:solidFill>
                  <a:srgbClr val="191919"/>
                </a:solidFill>
                <a:latin typeface="Garet Bold"/>
                <a:ea typeface="Garet Bold"/>
                <a:cs typeface="Garet Bold"/>
                <a:sym typeface="Garet Bold"/>
              </a:rPr>
              <a:t>Perceptions of corruption: </a:t>
            </a:r>
            <a:r>
              <a:rPr lang="en-US" sz="2399" spc="59">
                <a:solidFill>
                  <a:srgbClr val="191919"/>
                </a:solidFill>
                <a:latin typeface="Garet"/>
                <a:ea typeface="Garet"/>
                <a:cs typeface="Garet"/>
                <a:sym typeface="Garet"/>
              </a:rPr>
              <a:t>The level of perceived corruption in the country.</a:t>
            </a:r>
          </a:p>
          <a:p>
            <a:pPr algn="l">
              <a:lnSpc>
                <a:spcPts val="3239"/>
              </a:lnSpc>
            </a:pPr>
            <a:endParaRPr lang="en-US" sz="2399" spc="59">
              <a:solidFill>
                <a:srgbClr val="191919"/>
              </a:solidFill>
              <a:latin typeface="Garet"/>
              <a:ea typeface="Garet"/>
              <a:cs typeface="Garet"/>
              <a:sym typeface="Gar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2604120" y="2912875"/>
            <a:ext cx="5019290" cy="3946754"/>
            <a:chOff x="0" y="0"/>
            <a:chExt cx="6692387" cy="5262339"/>
          </a:xfrm>
        </p:grpSpPr>
        <p:pic>
          <p:nvPicPr>
            <p:cNvPr id="3" name="Picture 3"/>
            <p:cNvPicPr>
              <a:picLocks noChangeAspect="1"/>
            </p:cNvPicPr>
            <p:nvPr/>
          </p:nvPicPr>
          <p:blipFill>
            <a:blip r:embed="rId2"/>
            <a:srcRect l="13137" r="13137"/>
            <a:stretch>
              <a:fillRect/>
            </a:stretch>
          </p:blipFill>
          <p:spPr>
            <a:xfrm>
              <a:off x="0" y="0"/>
              <a:ext cx="6692387" cy="5262339"/>
            </a:xfrm>
            <a:prstGeom prst="rect">
              <a:avLst/>
            </a:prstGeom>
          </p:spPr>
        </p:pic>
      </p:grpSp>
      <p:grpSp>
        <p:nvGrpSpPr>
          <p:cNvPr id="4" name="Group 4"/>
          <p:cNvGrpSpPr/>
          <p:nvPr/>
        </p:nvGrpSpPr>
        <p:grpSpPr>
          <a:xfrm>
            <a:off x="7826334" y="2912875"/>
            <a:ext cx="5002841" cy="3946754"/>
            <a:chOff x="0" y="0"/>
            <a:chExt cx="6670454" cy="5262339"/>
          </a:xfrm>
        </p:grpSpPr>
        <p:pic>
          <p:nvPicPr>
            <p:cNvPr id="5" name="Picture 5"/>
            <p:cNvPicPr>
              <a:picLocks noChangeAspect="1"/>
            </p:cNvPicPr>
            <p:nvPr/>
          </p:nvPicPr>
          <p:blipFill>
            <a:blip r:embed="rId3"/>
            <a:srcRect l="7715" r="7715"/>
            <a:stretch>
              <a:fillRect/>
            </a:stretch>
          </p:blipFill>
          <p:spPr>
            <a:xfrm>
              <a:off x="0" y="0"/>
              <a:ext cx="6670454" cy="5262339"/>
            </a:xfrm>
            <a:prstGeom prst="rect">
              <a:avLst/>
            </a:prstGeom>
          </p:spPr>
        </p:pic>
      </p:grpSp>
      <p:grpSp>
        <p:nvGrpSpPr>
          <p:cNvPr id="6" name="Group 6"/>
          <p:cNvGrpSpPr/>
          <p:nvPr/>
        </p:nvGrpSpPr>
        <p:grpSpPr>
          <a:xfrm>
            <a:off x="13076825" y="2912875"/>
            <a:ext cx="4808410" cy="3961197"/>
            <a:chOff x="0" y="0"/>
            <a:chExt cx="6411214" cy="5281596"/>
          </a:xfrm>
        </p:grpSpPr>
        <p:pic>
          <p:nvPicPr>
            <p:cNvPr id="7" name="Picture 7"/>
            <p:cNvPicPr>
              <a:picLocks noChangeAspect="1"/>
            </p:cNvPicPr>
            <p:nvPr/>
          </p:nvPicPr>
          <p:blipFill>
            <a:blip r:embed="rId4"/>
            <a:srcRect l="6972" r="6972"/>
            <a:stretch>
              <a:fillRect/>
            </a:stretch>
          </p:blipFill>
          <p:spPr>
            <a:xfrm>
              <a:off x="0" y="0"/>
              <a:ext cx="6411214" cy="5281596"/>
            </a:xfrm>
            <a:prstGeom prst="rect">
              <a:avLst/>
            </a:prstGeom>
          </p:spPr>
        </p:pic>
      </p:grpSp>
      <p:grpSp>
        <p:nvGrpSpPr>
          <p:cNvPr id="8" name="Group 8"/>
          <p:cNvGrpSpPr/>
          <p:nvPr/>
        </p:nvGrpSpPr>
        <p:grpSpPr>
          <a:xfrm>
            <a:off x="-1373119" y="-1315898"/>
            <a:ext cx="3499668" cy="13405540"/>
            <a:chOff x="0" y="0"/>
            <a:chExt cx="212191" cy="812800"/>
          </a:xfrm>
        </p:grpSpPr>
        <p:sp>
          <p:nvSpPr>
            <p:cNvPr id="9" name="Freeform 9"/>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0" name="TextBox 10"/>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09357" y="3983373"/>
            <a:ext cx="992463" cy="9924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aret"/>
                  <a:ea typeface="Garet"/>
                  <a:cs typeface="Garet"/>
                  <a:sym typeface="Garet"/>
                </a:rPr>
                <a:t>4</a:t>
              </a:r>
            </a:p>
          </p:txBody>
        </p:sp>
      </p:grpSp>
      <p:grpSp>
        <p:nvGrpSpPr>
          <p:cNvPr id="14" name="Group 14"/>
          <p:cNvGrpSpPr/>
          <p:nvPr/>
        </p:nvGrpSpPr>
        <p:grpSpPr>
          <a:xfrm>
            <a:off x="951509" y="3315742"/>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3</a:t>
              </a:r>
            </a:p>
          </p:txBody>
        </p:sp>
      </p:grpSp>
      <p:grpSp>
        <p:nvGrpSpPr>
          <p:cNvPr id="17" name="Group 17"/>
          <p:cNvGrpSpPr/>
          <p:nvPr/>
        </p:nvGrpSpPr>
        <p:grpSpPr>
          <a:xfrm>
            <a:off x="951509" y="1982349"/>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1</a:t>
              </a:r>
            </a:p>
          </p:txBody>
        </p:sp>
      </p:grpSp>
      <p:grpSp>
        <p:nvGrpSpPr>
          <p:cNvPr id="20" name="Group 20"/>
          <p:cNvGrpSpPr/>
          <p:nvPr/>
        </p:nvGrpSpPr>
        <p:grpSpPr>
          <a:xfrm>
            <a:off x="951509" y="5094059"/>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5</a:t>
              </a:r>
            </a:p>
          </p:txBody>
        </p:sp>
      </p:grpSp>
      <p:grpSp>
        <p:nvGrpSpPr>
          <p:cNvPr id="23" name="Group 23"/>
          <p:cNvGrpSpPr/>
          <p:nvPr/>
        </p:nvGrpSpPr>
        <p:grpSpPr>
          <a:xfrm>
            <a:off x="951509" y="2648112"/>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2</a:t>
              </a:r>
            </a:p>
          </p:txBody>
        </p:sp>
      </p:grpSp>
      <p:grpSp>
        <p:nvGrpSpPr>
          <p:cNvPr id="26" name="Group 26"/>
          <p:cNvGrpSpPr/>
          <p:nvPr/>
        </p:nvGrpSpPr>
        <p:grpSpPr>
          <a:xfrm>
            <a:off x="951509" y="6425585"/>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7</a:t>
              </a:r>
            </a:p>
          </p:txBody>
        </p:sp>
      </p:grpSp>
      <p:grpSp>
        <p:nvGrpSpPr>
          <p:cNvPr id="29" name="Group 29"/>
          <p:cNvGrpSpPr/>
          <p:nvPr/>
        </p:nvGrpSpPr>
        <p:grpSpPr>
          <a:xfrm>
            <a:off x="951509" y="5759822"/>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6</a:t>
              </a:r>
            </a:p>
          </p:txBody>
        </p:sp>
      </p:grpSp>
      <p:grpSp>
        <p:nvGrpSpPr>
          <p:cNvPr id="32" name="Group 32"/>
          <p:cNvGrpSpPr/>
          <p:nvPr/>
        </p:nvGrpSpPr>
        <p:grpSpPr>
          <a:xfrm>
            <a:off x="951509" y="7093216"/>
            <a:ext cx="508158" cy="543805"/>
            <a:chOff x="0" y="0"/>
            <a:chExt cx="812800" cy="869819"/>
          </a:xfrm>
        </p:grpSpPr>
        <p:sp>
          <p:nvSpPr>
            <p:cNvPr id="33" name="Freeform 33"/>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4" name="TextBox 34"/>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8</a:t>
              </a:r>
            </a:p>
          </p:txBody>
        </p:sp>
      </p:grpSp>
      <p:grpSp>
        <p:nvGrpSpPr>
          <p:cNvPr id="35" name="Group 35"/>
          <p:cNvGrpSpPr/>
          <p:nvPr/>
        </p:nvGrpSpPr>
        <p:grpSpPr>
          <a:xfrm>
            <a:off x="951509" y="7760846"/>
            <a:ext cx="508158" cy="543805"/>
            <a:chOff x="0" y="0"/>
            <a:chExt cx="812800" cy="869819"/>
          </a:xfrm>
        </p:grpSpPr>
        <p:sp>
          <p:nvSpPr>
            <p:cNvPr id="36" name="Freeform 36"/>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7" name="TextBox 37"/>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9</a:t>
              </a:r>
            </a:p>
          </p:txBody>
        </p:sp>
      </p:grpSp>
      <p:grpSp>
        <p:nvGrpSpPr>
          <p:cNvPr id="38" name="Group 38"/>
          <p:cNvGrpSpPr/>
          <p:nvPr/>
        </p:nvGrpSpPr>
        <p:grpSpPr>
          <a:xfrm>
            <a:off x="11762088" y="-9632634"/>
            <a:ext cx="10994424" cy="1099442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0" name="TextBox 4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2126549" y="696477"/>
            <a:ext cx="7824944" cy="1285871"/>
          </a:xfrm>
          <a:prstGeom prst="rect">
            <a:avLst/>
          </a:prstGeom>
        </p:spPr>
        <p:txBody>
          <a:bodyPr lIns="0" tIns="0" rIns="0" bIns="0" rtlCol="0" anchor="t">
            <a:spAutoFit/>
          </a:bodyPr>
          <a:lstStyle/>
          <a:p>
            <a:pPr algn="just">
              <a:lnSpc>
                <a:spcPts val="10500"/>
              </a:lnSpc>
              <a:spcBef>
                <a:spcPct val="0"/>
              </a:spcBef>
            </a:pPr>
            <a:r>
              <a:rPr lang="en-US" sz="7500" b="1">
                <a:solidFill>
                  <a:srgbClr val="191919"/>
                </a:solidFill>
                <a:latin typeface="Garet Bold"/>
                <a:ea typeface="Garet Bold"/>
                <a:cs typeface="Garet Bold"/>
                <a:sym typeface="Garet Bold"/>
              </a:rPr>
              <a:t>Processes</a:t>
            </a:r>
          </a:p>
        </p:txBody>
      </p:sp>
      <p:sp>
        <p:nvSpPr>
          <p:cNvPr id="42" name="TextBox 42"/>
          <p:cNvSpPr txBox="1"/>
          <p:nvPr/>
        </p:nvSpPr>
        <p:spPr>
          <a:xfrm>
            <a:off x="13388737" y="7149804"/>
            <a:ext cx="4184586" cy="431038"/>
          </a:xfrm>
          <a:prstGeom prst="rect">
            <a:avLst/>
          </a:prstGeom>
        </p:spPr>
        <p:txBody>
          <a:bodyPr lIns="0" tIns="0" rIns="0" bIns="0" rtlCol="0" anchor="t">
            <a:spAutoFit/>
          </a:bodyPr>
          <a:lstStyle/>
          <a:p>
            <a:pPr algn="ctr">
              <a:lnSpc>
                <a:spcPts val="3541"/>
              </a:lnSpc>
            </a:pPr>
            <a:r>
              <a:rPr lang="en-US" sz="2529">
                <a:solidFill>
                  <a:srgbClr val="000000"/>
                </a:solidFill>
                <a:latin typeface="Garet"/>
                <a:ea typeface="Garet"/>
                <a:cs typeface="Garet"/>
                <a:sym typeface="Garet"/>
              </a:rPr>
              <a:t>Prediction using ML</a:t>
            </a:r>
          </a:p>
        </p:txBody>
      </p:sp>
      <p:sp>
        <p:nvSpPr>
          <p:cNvPr id="43" name="TextBox 43"/>
          <p:cNvSpPr txBox="1"/>
          <p:nvPr/>
        </p:nvSpPr>
        <p:spPr>
          <a:xfrm>
            <a:off x="8235462" y="7149804"/>
            <a:ext cx="4184586" cy="431038"/>
          </a:xfrm>
          <a:prstGeom prst="rect">
            <a:avLst/>
          </a:prstGeom>
        </p:spPr>
        <p:txBody>
          <a:bodyPr lIns="0" tIns="0" rIns="0" bIns="0" rtlCol="0" anchor="t">
            <a:spAutoFit/>
          </a:bodyPr>
          <a:lstStyle/>
          <a:p>
            <a:pPr algn="ctr">
              <a:lnSpc>
                <a:spcPts val="3541"/>
              </a:lnSpc>
            </a:pPr>
            <a:r>
              <a:rPr lang="en-US" sz="2529">
                <a:solidFill>
                  <a:srgbClr val="000000"/>
                </a:solidFill>
                <a:latin typeface="Garet"/>
                <a:ea typeface="Garet"/>
                <a:cs typeface="Garet"/>
                <a:sym typeface="Garet"/>
              </a:rPr>
              <a:t>Visualisation &amp; Analysis</a:t>
            </a:r>
          </a:p>
        </p:txBody>
      </p:sp>
      <p:sp>
        <p:nvSpPr>
          <p:cNvPr id="44" name="TextBox 44"/>
          <p:cNvSpPr txBox="1"/>
          <p:nvPr/>
        </p:nvSpPr>
        <p:spPr>
          <a:xfrm>
            <a:off x="3021472" y="7205864"/>
            <a:ext cx="4184586" cy="431157"/>
          </a:xfrm>
          <a:prstGeom prst="rect">
            <a:avLst/>
          </a:prstGeom>
        </p:spPr>
        <p:txBody>
          <a:bodyPr lIns="0" tIns="0" rIns="0" bIns="0" rtlCol="0" anchor="t">
            <a:spAutoFit/>
          </a:bodyPr>
          <a:lstStyle/>
          <a:p>
            <a:pPr algn="ctr">
              <a:lnSpc>
                <a:spcPts val="3535"/>
              </a:lnSpc>
            </a:pPr>
            <a:r>
              <a:rPr lang="en-US" sz="2525">
                <a:solidFill>
                  <a:srgbClr val="000000"/>
                </a:solidFill>
                <a:latin typeface="Garet"/>
                <a:ea typeface="Garet"/>
                <a:cs typeface="Garet"/>
                <a:sym typeface="Garet"/>
              </a:rPr>
              <a:t>Data Pre 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9357" y="465576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aret"/>
                  <a:ea typeface="Garet"/>
                  <a:cs typeface="Garet"/>
                  <a:sym typeface="Garet"/>
                </a:rPr>
                <a:t>5</a:t>
              </a:r>
            </a:p>
          </p:txBody>
        </p:sp>
      </p:grpSp>
      <p:grpSp>
        <p:nvGrpSpPr>
          <p:cNvPr id="8" name="Group 8"/>
          <p:cNvGrpSpPr/>
          <p:nvPr/>
        </p:nvGrpSpPr>
        <p:grpSpPr>
          <a:xfrm>
            <a:off x="951509" y="3320505"/>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3</a:t>
              </a:r>
            </a:p>
          </p:txBody>
        </p:sp>
      </p:grpSp>
      <p:grpSp>
        <p:nvGrpSpPr>
          <p:cNvPr id="11" name="Group 11"/>
          <p:cNvGrpSpPr/>
          <p:nvPr/>
        </p:nvGrpSpPr>
        <p:grpSpPr>
          <a:xfrm>
            <a:off x="951509" y="1987111"/>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1</a:t>
              </a:r>
            </a:p>
          </p:txBody>
        </p:sp>
      </p:grpSp>
      <p:grpSp>
        <p:nvGrpSpPr>
          <p:cNvPr id="14" name="Group 14"/>
          <p:cNvGrpSpPr/>
          <p:nvPr/>
        </p:nvGrpSpPr>
        <p:grpSpPr>
          <a:xfrm>
            <a:off x="951509" y="3988135"/>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4</a:t>
              </a:r>
            </a:p>
          </p:txBody>
        </p:sp>
      </p:grpSp>
      <p:grpSp>
        <p:nvGrpSpPr>
          <p:cNvPr id="17" name="Group 17"/>
          <p:cNvGrpSpPr/>
          <p:nvPr/>
        </p:nvGrpSpPr>
        <p:grpSpPr>
          <a:xfrm>
            <a:off x="951509" y="2652874"/>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2</a:t>
              </a:r>
            </a:p>
          </p:txBody>
        </p:sp>
      </p:grpSp>
      <p:grpSp>
        <p:nvGrpSpPr>
          <p:cNvPr id="20" name="Group 20"/>
          <p:cNvGrpSpPr/>
          <p:nvPr/>
        </p:nvGrpSpPr>
        <p:grpSpPr>
          <a:xfrm>
            <a:off x="951509" y="6430348"/>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7</a:t>
              </a:r>
            </a:p>
          </p:txBody>
        </p:sp>
      </p:grpSp>
      <p:grpSp>
        <p:nvGrpSpPr>
          <p:cNvPr id="23" name="Group 23"/>
          <p:cNvGrpSpPr/>
          <p:nvPr/>
        </p:nvGrpSpPr>
        <p:grpSpPr>
          <a:xfrm>
            <a:off x="951509" y="5764584"/>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6</a:t>
              </a:r>
            </a:p>
          </p:txBody>
        </p:sp>
      </p:grpSp>
      <p:grpSp>
        <p:nvGrpSpPr>
          <p:cNvPr id="26" name="Group 26"/>
          <p:cNvGrpSpPr/>
          <p:nvPr/>
        </p:nvGrpSpPr>
        <p:grpSpPr>
          <a:xfrm>
            <a:off x="951509" y="7088453"/>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8</a:t>
              </a:r>
            </a:p>
          </p:txBody>
        </p:sp>
      </p:grpSp>
      <p:grpSp>
        <p:nvGrpSpPr>
          <p:cNvPr id="29" name="Group 29"/>
          <p:cNvGrpSpPr/>
          <p:nvPr/>
        </p:nvGrpSpPr>
        <p:grpSpPr>
          <a:xfrm>
            <a:off x="951509" y="7756083"/>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aret"/>
                  <a:ea typeface="Garet"/>
                  <a:cs typeface="Garet"/>
                  <a:sym typeface="Garet"/>
                </a:rPr>
                <a:t>9</a:t>
              </a:r>
            </a:p>
          </p:txBody>
        </p:sp>
      </p:grpSp>
      <p:grpSp>
        <p:nvGrpSpPr>
          <p:cNvPr id="32" name="Group 32"/>
          <p:cNvGrpSpPr/>
          <p:nvPr/>
        </p:nvGrpSpPr>
        <p:grpSpPr>
          <a:xfrm>
            <a:off x="11762088" y="-9632634"/>
            <a:ext cx="10994424" cy="1099442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2384161" y="2259014"/>
            <a:ext cx="10217936" cy="6999286"/>
          </a:xfrm>
          <a:custGeom>
            <a:avLst/>
            <a:gdLst/>
            <a:ahLst/>
            <a:cxnLst/>
            <a:rect l="l" t="t" r="r" b="b"/>
            <a:pathLst>
              <a:path w="10217936" h="6999286">
                <a:moveTo>
                  <a:pt x="0" y="0"/>
                </a:moveTo>
                <a:lnTo>
                  <a:pt x="10217936" y="0"/>
                </a:lnTo>
                <a:lnTo>
                  <a:pt x="10217936" y="6999286"/>
                </a:lnTo>
                <a:lnTo>
                  <a:pt x="0" y="6999286"/>
                </a:lnTo>
                <a:lnTo>
                  <a:pt x="0" y="0"/>
                </a:lnTo>
                <a:close/>
              </a:path>
            </a:pathLst>
          </a:custGeom>
          <a:blipFill>
            <a:blip r:embed="rId2"/>
            <a:stretch>
              <a:fillRect/>
            </a:stretch>
          </a:blipFill>
        </p:spPr>
      </p:sp>
      <p:sp>
        <p:nvSpPr>
          <p:cNvPr id="36" name="TextBox 36"/>
          <p:cNvSpPr txBox="1"/>
          <p:nvPr/>
        </p:nvSpPr>
        <p:spPr>
          <a:xfrm>
            <a:off x="11762088" y="3439106"/>
            <a:ext cx="6118408" cy="4399280"/>
          </a:xfrm>
          <a:prstGeom prst="rect">
            <a:avLst/>
          </a:prstGeom>
        </p:spPr>
        <p:txBody>
          <a:bodyPr lIns="0" tIns="0" rIns="0" bIns="0" rtlCol="0" anchor="t">
            <a:spAutoFit/>
          </a:bodyPr>
          <a:lstStyle/>
          <a:p>
            <a:pPr algn="l">
              <a:lnSpc>
                <a:spcPts val="3220"/>
              </a:lnSpc>
            </a:pPr>
            <a:r>
              <a:rPr lang="en-US" sz="2300">
                <a:solidFill>
                  <a:srgbClr val="191919"/>
                </a:solidFill>
                <a:latin typeface="Poppins"/>
                <a:ea typeface="Poppins"/>
                <a:cs typeface="Poppins"/>
                <a:sym typeface="Poppins"/>
              </a:rPr>
              <a:t>Strong Correlations were observed between </a:t>
            </a:r>
            <a:r>
              <a:rPr lang="en-US" sz="2300" b="1">
                <a:solidFill>
                  <a:srgbClr val="191919"/>
                </a:solidFill>
                <a:latin typeface="Poppins Bold"/>
                <a:ea typeface="Poppins Bold"/>
                <a:cs typeface="Poppins Bold"/>
                <a:sym typeface="Poppins Bold"/>
              </a:rPr>
              <a:t>ladder_score</a:t>
            </a:r>
            <a:r>
              <a:rPr lang="en-US" sz="2300">
                <a:solidFill>
                  <a:srgbClr val="191919"/>
                </a:solidFill>
                <a:latin typeface="Poppins"/>
                <a:ea typeface="Poppins"/>
                <a:cs typeface="Poppins"/>
                <a:sym typeface="Poppins"/>
              </a:rPr>
              <a:t> and:</a:t>
            </a:r>
          </a:p>
          <a:p>
            <a:pPr algn="l">
              <a:lnSpc>
                <a:spcPts val="3220"/>
              </a:lnSpc>
            </a:pPr>
            <a:endParaRPr lang="en-US" sz="2300">
              <a:solidFill>
                <a:srgbClr val="191919"/>
              </a:solidFill>
              <a:latin typeface="Poppins"/>
              <a:ea typeface="Poppins"/>
              <a:cs typeface="Poppins"/>
              <a:sym typeface="Poppins"/>
            </a:endParaRPr>
          </a:p>
          <a:p>
            <a:pPr marL="993141" lvl="2" indent="-331047" algn="l">
              <a:lnSpc>
                <a:spcPts val="3220"/>
              </a:lnSpc>
              <a:buFont typeface="Arial"/>
              <a:buChar char="⚬"/>
            </a:pPr>
            <a:r>
              <a:rPr lang="en-US" sz="2300" b="1">
                <a:solidFill>
                  <a:srgbClr val="191919"/>
                </a:solidFill>
                <a:latin typeface="Poppins Bold"/>
                <a:ea typeface="Poppins Bold"/>
                <a:cs typeface="Poppins Bold"/>
                <a:sym typeface="Poppins Bold"/>
              </a:rPr>
              <a:t>log_GDP_per_capita</a:t>
            </a:r>
          </a:p>
          <a:p>
            <a:pPr marL="993141" lvl="2" indent="-331047" algn="l">
              <a:lnSpc>
                <a:spcPts val="3220"/>
              </a:lnSpc>
              <a:buFont typeface="Arial"/>
              <a:buChar char="⚬"/>
            </a:pPr>
            <a:r>
              <a:rPr lang="en-US" sz="2300" b="1">
                <a:solidFill>
                  <a:srgbClr val="191919"/>
                </a:solidFill>
                <a:latin typeface="Poppins Bold"/>
                <a:ea typeface="Poppins Bold"/>
                <a:cs typeface="Poppins Bold"/>
                <a:sym typeface="Poppins Bold"/>
              </a:rPr>
              <a:t>social_support</a:t>
            </a:r>
          </a:p>
          <a:p>
            <a:pPr marL="993141" lvl="2" indent="-331047" algn="l">
              <a:lnSpc>
                <a:spcPts val="3220"/>
              </a:lnSpc>
              <a:buFont typeface="Arial"/>
              <a:buChar char="⚬"/>
            </a:pPr>
            <a:r>
              <a:rPr lang="en-US" sz="2300" b="1">
                <a:solidFill>
                  <a:srgbClr val="191919"/>
                </a:solidFill>
                <a:latin typeface="Poppins Bold"/>
                <a:ea typeface="Poppins Bold"/>
                <a:cs typeface="Poppins Bold"/>
                <a:sym typeface="Poppins Bold"/>
              </a:rPr>
              <a:t>healthy_life_expectancy</a:t>
            </a:r>
          </a:p>
          <a:p>
            <a:pPr algn="l">
              <a:lnSpc>
                <a:spcPts val="3220"/>
              </a:lnSpc>
            </a:pPr>
            <a:endParaRPr lang="en-US" sz="2300" b="1">
              <a:solidFill>
                <a:srgbClr val="191919"/>
              </a:solidFill>
              <a:latin typeface="Poppins Bold"/>
              <a:ea typeface="Poppins Bold"/>
              <a:cs typeface="Poppins Bold"/>
              <a:sym typeface="Poppins Bold"/>
            </a:endParaRPr>
          </a:p>
          <a:p>
            <a:pPr algn="l">
              <a:lnSpc>
                <a:spcPts val="3220"/>
              </a:lnSpc>
            </a:pPr>
            <a:r>
              <a:rPr lang="en-US" sz="2300">
                <a:solidFill>
                  <a:srgbClr val="191919"/>
                </a:solidFill>
                <a:latin typeface="Poppins"/>
                <a:ea typeface="Poppins"/>
                <a:cs typeface="Poppins"/>
                <a:sym typeface="Poppins"/>
              </a:rPr>
              <a:t>These relationships suggest that economic and social factors heavily influence happiness scores.</a:t>
            </a:r>
          </a:p>
          <a:p>
            <a:pPr algn="l">
              <a:lnSpc>
                <a:spcPts val="3220"/>
              </a:lnSpc>
            </a:pPr>
            <a:endParaRPr lang="en-US" sz="2300">
              <a:solidFill>
                <a:srgbClr val="191919"/>
              </a:solidFill>
              <a:latin typeface="Poppins"/>
              <a:ea typeface="Poppins"/>
              <a:cs typeface="Poppins"/>
              <a:sym typeface="Poppins"/>
            </a:endParaRPr>
          </a:p>
        </p:txBody>
      </p:sp>
      <p:sp>
        <p:nvSpPr>
          <p:cNvPr id="37" name="TextBox 37"/>
          <p:cNvSpPr txBox="1"/>
          <p:nvPr/>
        </p:nvSpPr>
        <p:spPr>
          <a:xfrm>
            <a:off x="2126549" y="701240"/>
            <a:ext cx="7824944" cy="1285871"/>
          </a:xfrm>
          <a:prstGeom prst="rect">
            <a:avLst/>
          </a:prstGeom>
        </p:spPr>
        <p:txBody>
          <a:bodyPr lIns="0" tIns="0" rIns="0" bIns="0" rtlCol="0" anchor="t">
            <a:spAutoFit/>
          </a:bodyPr>
          <a:lstStyle/>
          <a:p>
            <a:pPr algn="just">
              <a:lnSpc>
                <a:spcPts val="10500"/>
              </a:lnSpc>
              <a:spcBef>
                <a:spcPct val="0"/>
              </a:spcBef>
            </a:pPr>
            <a:r>
              <a:rPr lang="en-US" sz="7500" b="1">
                <a:solidFill>
                  <a:srgbClr val="191919"/>
                </a:solidFill>
                <a:latin typeface="Gotham Bold"/>
                <a:ea typeface="Gotham Bold"/>
                <a:cs typeface="Gotham Bold"/>
                <a:sym typeface="Gotham Bold"/>
              </a:rPr>
              <a:t>Correlation Map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5588" y="5318634"/>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6</a:t>
              </a:r>
            </a:p>
          </p:txBody>
        </p:sp>
      </p:grpSp>
      <p:grpSp>
        <p:nvGrpSpPr>
          <p:cNvPr id="8" name="Group 8"/>
          <p:cNvGrpSpPr/>
          <p:nvPr/>
        </p:nvGrpSpPr>
        <p:grpSpPr>
          <a:xfrm>
            <a:off x="977741" y="3315742"/>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77741"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77741" y="3983373"/>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77741"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77741" y="6425585"/>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3" name="Group 23"/>
          <p:cNvGrpSpPr/>
          <p:nvPr/>
        </p:nvGrpSpPr>
        <p:grpSpPr>
          <a:xfrm>
            <a:off x="977741" y="465100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6" name="Group 26"/>
          <p:cNvGrpSpPr/>
          <p:nvPr/>
        </p:nvGrpSpPr>
        <p:grpSpPr>
          <a:xfrm>
            <a:off x="977741" y="7093216"/>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9" name="Group 29"/>
          <p:cNvGrpSpPr/>
          <p:nvPr/>
        </p:nvGrpSpPr>
        <p:grpSpPr>
          <a:xfrm>
            <a:off x="977741" y="7760846"/>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2" name="Group 32"/>
          <p:cNvGrpSpPr/>
          <p:nvPr/>
        </p:nvGrpSpPr>
        <p:grpSpPr>
          <a:xfrm>
            <a:off x="11762088" y="-9632634"/>
            <a:ext cx="10994424" cy="1099442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2453732" y="1982349"/>
            <a:ext cx="13829146" cy="6534271"/>
          </a:xfrm>
          <a:custGeom>
            <a:avLst/>
            <a:gdLst/>
            <a:ahLst/>
            <a:cxnLst/>
            <a:rect l="l" t="t" r="r" b="b"/>
            <a:pathLst>
              <a:path w="13829146" h="6534271">
                <a:moveTo>
                  <a:pt x="0" y="0"/>
                </a:moveTo>
                <a:lnTo>
                  <a:pt x="13829146" y="0"/>
                </a:lnTo>
                <a:lnTo>
                  <a:pt x="13829146" y="6534271"/>
                </a:lnTo>
                <a:lnTo>
                  <a:pt x="0" y="6534271"/>
                </a:lnTo>
                <a:lnTo>
                  <a:pt x="0" y="0"/>
                </a:lnTo>
                <a:close/>
              </a:path>
            </a:pathLst>
          </a:custGeom>
          <a:blipFill>
            <a:blip r:embed="rId2"/>
            <a:stretch>
              <a:fillRect/>
            </a:stretch>
          </a:blipFill>
        </p:spPr>
      </p:sp>
      <p:sp>
        <p:nvSpPr>
          <p:cNvPr id="36" name="TextBox 36"/>
          <p:cNvSpPr txBox="1"/>
          <p:nvPr/>
        </p:nvSpPr>
        <p:spPr>
          <a:xfrm>
            <a:off x="2126549" y="637891"/>
            <a:ext cx="9363413" cy="1285875"/>
          </a:xfrm>
          <a:prstGeom prst="rect">
            <a:avLst/>
          </a:prstGeom>
        </p:spPr>
        <p:txBody>
          <a:bodyPr lIns="0" tIns="0" rIns="0" bIns="0" rtlCol="0" anchor="t">
            <a:spAutoFit/>
          </a:bodyPr>
          <a:lstStyle/>
          <a:p>
            <a:pPr algn="l">
              <a:lnSpc>
                <a:spcPts val="10500"/>
              </a:lnSpc>
              <a:spcBef>
                <a:spcPct val="0"/>
              </a:spcBef>
            </a:pPr>
            <a:r>
              <a:rPr lang="en-US" sz="7500" b="1">
                <a:solidFill>
                  <a:srgbClr val="191919"/>
                </a:solidFill>
                <a:latin typeface="Gotham Bold"/>
                <a:ea typeface="Gotham Bold"/>
                <a:cs typeface="Gotham Bold"/>
                <a:sym typeface="Gotham Bold"/>
              </a:rPr>
              <a:t>Happiness v/s GDP</a:t>
            </a:r>
          </a:p>
        </p:txBody>
      </p:sp>
      <p:sp>
        <p:nvSpPr>
          <p:cNvPr id="37" name="TextBox 37"/>
          <p:cNvSpPr txBox="1"/>
          <p:nvPr/>
        </p:nvSpPr>
        <p:spPr>
          <a:xfrm>
            <a:off x="2660657" y="8830310"/>
            <a:ext cx="14203000" cy="798830"/>
          </a:xfrm>
          <a:prstGeom prst="rect">
            <a:avLst/>
          </a:prstGeom>
        </p:spPr>
        <p:txBody>
          <a:bodyPr lIns="0" tIns="0" rIns="0" bIns="0" rtlCol="0" anchor="t">
            <a:spAutoFit/>
          </a:bodyPr>
          <a:lstStyle/>
          <a:p>
            <a:pPr algn="l">
              <a:lnSpc>
                <a:spcPts val="3220"/>
              </a:lnSpc>
            </a:pPr>
            <a:r>
              <a:rPr lang="en-US" sz="2300" dirty="0">
                <a:solidFill>
                  <a:srgbClr val="191919"/>
                </a:solidFill>
                <a:latin typeface="Poppins"/>
                <a:ea typeface="Poppins"/>
                <a:cs typeface="Poppins"/>
                <a:sym typeface="Poppins"/>
              </a:rPr>
              <a:t>The scatterplot revealed a positive correlation between happiness and GDP, indicating that wealthier countries tend to have higher happiness scores.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5588" y="5976927"/>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7</a:t>
              </a:r>
            </a:p>
          </p:txBody>
        </p:sp>
      </p:grpSp>
      <p:grpSp>
        <p:nvGrpSpPr>
          <p:cNvPr id="8" name="Group 8"/>
          <p:cNvGrpSpPr/>
          <p:nvPr/>
        </p:nvGrpSpPr>
        <p:grpSpPr>
          <a:xfrm>
            <a:off x="977741" y="3315742"/>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77741"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77741" y="3983373"/>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77741"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77741" y="5318634"/>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3" name="Group 23"/>
          <p:cNvGrpSpPr/>
          <p:nvPr/>
        </p:nvGrpSpPr>
        <p:grpSpPr>
          <a:xfrm>
            <a:off x="977741" y="465100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6" name="Group 26"/>
          <p:cNvGrpSpPr/>
          <p:nvPr/>
        </p:nvGrpSpPr>
        <p:grpSpPr>
          <a:xfrm>
            <a:off x="977741" y="7093216"/>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9" name="Group 29"/>
          <p:cNvGrpSpPr/>
          <p:nvPr/>
        </p:nvGrpSpPr>
        <p:grpSpPr>
          <a:xfrm>
            <a:off x="977741" y="7760846"/>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id="33" name="TextBox 33"/>
          <p:cNvSpPr txBox="1"/>
          <p:nvPr/>
        </p:nvSpPr>
        <p:spPr>
          <a:xfrm>
            <a:off x="2126549" y="438367"/>
            <a:ext cx="12022130" cy="1285875"/>
          </a:xfrm>
          <a:prstGeom prst="rect">
            <a:avLst/>
          </a:prstGeom>
        </p:spPr>
        <p:txBody>
          <a:bodyPr lIns="0" tIns="0" rIns="0" bIns="0" rtlCol="0" anchor="t">
            <a:spAutoFit/>
          </a:bodyPr>
          <a:lstStyle/>
          <a:p>
            <a:pPr algn="l">
              <a:lnSpc>
                <a:spcPts val="10500"/>
              </a:lnSpc>
              <a:spcBef>
                <a:spcPct val="0"/>
              </a:spcBef>
            </a:pPr>
            <a:r>
              <a:rPr lang="en-US" sz="7500" b="1">
                <a:solidFill>
                  <a:srgbClr val="191919"/>
                </a:solidFill>
                <a:latin typeface="Gotham Bold"/>
                <a:ea typeface="Gotham Bold"/>
                <a:cs typeface="Gotham Bold"/>
                <a:sym typeface="Gotham Bold"/>
              </a:rPr>
              <a:t>Healthy Life Expectancy</a:t>
            </a:r>
          </a:p>
        </p:txBody>
      </p:sp>
      <p:pic>
        <p:nvPicPr>
          <p:cNvPr id="35" name="Picture 34">
            <a:extLst>
              <a:ext uri="{FF2B5EF4-FFF2-40B4-BE49-F238E27FC236}">
                <a16:creationId xmlns:a16="http://schemas.microsoft.com/office/drawing/2014/main" id="{23578D9E-E710-1551-F36B-691FD6D7E455}"/>
              </a:ext>
            </a:extLst>
          </p:cNvPr>
          <p:cNvPicPr>
            <a:picLocks noChangeAspect="1"/>
          </p:cNvPicPr>
          <p:nvPr/>
        </p:nvPicPr>
        <p:blipFill>
          <a:blip r:embed="rId2"/>
          <a:stretch>
            <a:fillRect/>
          </a:stretch>
        </p:blipFill>
        <p:spPr>
          <a:xfrm>
            <a:off x="2895600" y="2409894"/>
            <a:ext cx="14133806" cy="63434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35588" y="6653894"/>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8</a:t>
              </a:r>
            </a:p>
          </p:txBody>
        </p:sp>
      </p:grpSp>
      <p:grpSp>
        <p:nvGrpSpPr>
          <p:cNvPr id="8" name="Group 8"/>
          <p:cNvGrpSpPr/>
          <p:nvPr/>
        </p:nvGrpSpPr>
        <p:grpSpPr>
          <a:xfrm>
            <a:off x="977741" y="3315742"/>
            <a:ext cx="508158" cy="543805"/>
            <a:chOff x="0" y="0"/>
            <a:chExt cx="812800" cy="869819"/>
          </a:xfrm>
        </p:grpSpPr>
        <p:sp>
          <p:nvSpPr>
            <p:cNvPr id="9" name="Freeform 9"/>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0" name="TextBox 10"/>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1" name="Group 11"/>
          <p:cNvGrpSpPr/>
          <p:nvPr/>
        </p:nvGrpSpPr>
        <p:grpSpPr>
          <a:xfrm>
            <a:off x="977741" y="1982349"/>
            <a:ext cx="508158" cy="543805"/>
            <a:chOff x="0" y="0"/>
            <a:chExt cx="812800" cy="869819"/>
          </a:xfrm>
        </p:grpSpPr>
        <p:sp>
          <p:nvSpPr>
            <p:cNvPr id="12" name="Freeform 12"/>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3" name="TextBox 13"/>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4" name="Group 14"/>
          <p:cNvGrpSpPr/>
          <p:nvPr/>
        </p:nvGrpSpPr>
        <p:grpSpPr>
          <a:xfrm>
            <a:off x="977741" y="3983373"/>
            <a:ext cx="508158" cy="543805"/>
            <a:chOff x="0" y="0"/>
            <a:chExt cx="812800" cy="869819"/>
          </a:xfrm>
        </p:grpSpPr>
        <p:sp>
          <p:nvSpPr>
            <p:cNvPr id="15" name="Freeform 15"/>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6" name="TextBox 16"/>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77741" y="2648112"/>
            <a:ext cx="508158" cy="543805"/>
            <a:chOff x="0" y="0"/>
            <a:chExt cx="812800" cy="869819"/>
          </a:xfrm>
        </p:grpSpPr>
        <p:sp>
          <p:nvSpPr>
            <p:cNvPr id="18" name="Freeform 18"/>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19" name="TextBox 19"/>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77741" y="5318634"/>
            <a:ext cx="508158" cy="543805"/>
            <a:chOff x="0" y="0"/>
            <a:chExt cx="812800" cy="869819"/>
          </a:xfrm>
        </p:grpSpPr>
        <p:sp>
          <p:nvSpPr>
            <p:cNvPr id="21" name="Freeform 21"/>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2" name="TextBox 22"/>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3" name="Group 23"/>
          <p:cNvGrpSpPr/>
          <p:nvPr/>
        </p:nvGrpSpPr>
        <p:grpSpPr>
          <a:xfrm>
            <a:off x="977741" y="4651003"/>
            <a:ext cx="508158" cy="543805"/>
            <a:chOff x="0" y="0"/>
            <a:chExt cx="812800" cy="869819"/>
          </a:xfrm>
        </p:grpSpPr>
        <p:sp>
          <p:nvSpPr>
            <p:cNvPr id="24" name="Freeform 24"/>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5" name="TextBox 25"/>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6" name="Group 26"/>
          <p:cNvGrpSpPr/>
          <p:nvPr/>
        </p:nvGrpSpPr>
        <p:grpSpPr>
          <a:xfrm>
            <a:off x="977741" y="5986264"/>
            <a:ext cx="508158" cy="543805"/>
            <a:chOff x="0" y="0"/>
            <a:chExt cx="812800" cy="869819"/>
          </a:xfrm>
        </p:grpSpPr>
        <p:sp>
          <p:nvSpPr>
            <p:cNvPr id="27" name="Freeform 27"/>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28" name="TextBox 28"/>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9" name="Group 29"/>
          <p:cNvGrpSpPr/>
          <p:nvPr/>
        </p:nvGrpSpPr>
        <p:grpSpPr>
          <a:xfrm>
            <a:off x="977741" y="7760846"/>
            <a:ext cx="508158" cy="543805"/>
            <a:chOff x="0" y="0"/>
            <a:chExt cx="812800" cy="869819"/>
          </a:xfrm>
        </p:grpSpPr>
        <p:sp>
          <p:nvSpPr>
            <p:cNvPr id="30" name="Freeform 30"/>
            <p:cNvSpPr/>
            <p:nvPr/>
          </p:nvSpPr>
          <p:spPr>
            <a:xfrm>
              <a:off x="0" y="0"/>
              <a:ext cx="812800" cy="869819"/>
            </a:xfrm>
            <a:custGeom>
              <a:avLst/>
              <a:gdLst/>
              <a:ahLst/>
              <a:cxnLst/>
              <a:rect l="l" t="t" r="r" b="b"/>
              <a:pathLst>
                <a:path w="812800" h="869819">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FD6220"/>
              </a:solidFill>
              <a:prstDash val="solid"/>
              <a:miter/>
            </a:ln>
          </p:spPr>
        </p:sp>
        <p:sp>
          <p:nvSpPr>
            <p:cNvPr id="31" name="TextBox 31"/>
            <p:cNvSpPr txBox="1"/>
            <p:nvPr/>
          </p:nvSpPr>
          <p:spPr>
            <a:xfrm>
              <a:off x="76200" y="52970"/>
              <a:ext cx="660400" cy="73530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sp>
        <p:nvSpPr>
          <p:cNvPr id="32" name="Freeform 3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3" name="Group 33"/>
          <p:cNvGrpSpPr/>
          <p:nvPr/>
        </p:nvGrpSpPr>
        <p:grpSpPr>
          <a:xfrm>
            <a:off x="17170670" y="-178579"/>
            <a:ext cx="10994424" cy="109944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2524305" y="1982349"/>
            <a:ext cx="13789115" cy="7015212"/>
          </a:xfrm>
          <a:custGeom>
            <a:avLst/>
            <a:gdLst/>
            <a:ahLst/>
            <a:cxnLst/>
            <a:rect l="l" t="t" r="r" b="b"/>
            <a:pathLst>
              <a:path w="13789115" h="7015212">
                <a:moveTo>
                  <a:pt x="0" y="0"/>
                </a:moveTo>
                <a:lnTo>
                  <a:pt x="13789115" y="0"/>
                </a:lnTo>
                <a:lnTo>
                  <a:pt x="13789115" y="7015212"/>
                </a:lnTo>
                <a:lnTo>
                  <a:pt x="0" y="7015212"/>
                </a:lnTo>
                <a:lnTo>
                  <a:pt x="0" y="0"/>
                </a:lnTo>
                <a:close/>
              </a:path>
            </a:pathLst>
          </a:custGeom>
          <a:blipFill>
            <a:blip r:embed="rId4"/>
            <a:stretch>
              <a:fillRect/>
            </a:stretch>
          </a:blipFill>
        </p:spPr>
      </p:sp>
      <p:sp>
        <p:nvSpPr>
          <p:cNvPr id="37" name="TextBox 37"/>
          <p:cNvSpPr txBox="1"/>
          <p:nvPr/>
        </p:nvSpPr>
        <p:spPr>
          <a:xfrm>
            <a:off x="2440980" y="9201150"/>
            <a:ext cx="14203000" cy="798830"/>
          </a:xfrm>
          <a:prstGeom prst="rect">
            <a:avLst/>
          </a:prstGeom>
        </p:spPr>
        <p:txBody>
          <a:bodyPr lIns="0" tIns="0" rIns="0" bIns="0" rtlCol="0" anchor="t">
            <a:spAutoFit/>
          </a:bodyPr>
          <a:lstStyle/>
          <a:p>
            <a:pPr algn="l">
              <a:lnSpc>
                <a:spcPts val="3220"/>
              </a:lnSpc>
            </a:pPr>
            <a:r>
              <a:rPr lang="en-US" sz="2300" dirty="0">
                <a:solidFill>
                  <a:srgbClr val="191919"/>
                </a:solidFill>
                <a:latin typeface="Poppins"/>
                <a:ea typeface="Poppins"/>
                <a:cs typeface="Poppins"/>
                <a:sym typeface="Poppins"/>
              </a:rPr>
              <a:t>The scatterplot revealed a positive correlation between happiness and Social Support, indicating that countries with better social support tends to be more happy.</a:t>
            </a:r>
          </a:p>
        </p:txBody>
      </p:sp>
      <p:sp>
        <p:nvSpPr>
          <p:cNvPr id="38" name="TextBox 38"/>
          <p:cNvSpPr txBox="1"/>
          <p:nvPr/>
        </p:nvSpPr>
        <p:spPr>
          <a:xfrm>
            <a:off x="2126549" y="438367"/>
            <a:ext cx="12022130" cy="1285875"/>
          </a:xfrm>
          <a:prstGeom prst="rect">
            <a:avLst/>
          </a:prstGeom>
        </p:spPr>
        <p:txBody>
          <a:bodyPr lIns="0" tIns="0" rIns="0" bIns="0" rtlCol="0" anchor="t">
            <a:spAutoFit/>
          </a:bodyPr>
          <a:lstStyle/>
          <a:p>
            <a:pPr algn="l">
              <a:lnSpc>
                <a:spcPts val="10500"/>
              </a:lnSpc>
              <a:spcBef>
                <a:spcPct val="0"/>
              </a:spcBef>
            </a:pPr>
            <a:r>
              <a:rPr lang="en-US" sz="7500" b="1" dirty="0">
                <a:solidFill>
                  <a:srgbClr val="191919"/>
                </a:solidFill>
                <a:latin typeface="Gotham Bold"/>
                <a:ea typeface="Gotham Bold"/>
                <a:cs typeface="Gotham Bold"/>
                <a:sym typeface="Gotham Bold"/>
              </a:rPr>
              <a:t>Social Support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510</Words>
  <Application>Microsoft Office PowerPoint</Application>
  <PresentationFormat>Custom</PresentationFormat>
  <Paragraphs>133</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Garet</vt:lpstr>
      <vt:lpstr>Garet Light</vt:lpstr>
      <vt:lpstr>Garet Bold</vt:lpstr>
      <vt:lpstr>Garet Italics</vt:lpstr>
      <vt:lpstr>Arial</vt:lpstr>
      <vt:lpstr>Gotham Bold Italics</vt:lpstr>
      <vt:lpstr>Poppins Bold</vt:lpstr>
      <vt:lpstr>Calibri</vt:lpstr>
      <vt:lpstr>Gotham Bold</vt:lpstr>
      <vt:lpstr>Gotham</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Orange Simple Portfolio Presentation</dc:title>
  <cp:lastModifiedBy>MUHAMMED NIHAL</cp:lastModifiedBy>
  <cp:revision>3</cp:revision>
  <dcterms:created xsi:type="dcterms:W3CDTF">2006-08-16T00:00:00Z</dcterms:created>
  <dcterms:modified xsi:type="dcterms:W3CDTF">2024-09-21T12:37:56Z</dcterms:modified>
  <dc:identifier>DAGROHeDplg</dc:identifier>
</cp:coreProperties>
</file>